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27"/>
  </p:notesMasterIdLst>
  <p:sldIdLst>
    <p:sldId id="285" r:id="rId2"/>
    <p:sldId id="320" r:id="rId3"/>
    <p:sldId id="287" r:id="rId4"/>
    <p:sldId id="318" r:id="rId5"/>
    <p:sldId id="319" r:id="rId6"/>
    <p:sldId id="290" r:id="rId7"/>
    <p:sldId id="293" r:id="rId8"/>
    <p:sldId id="308" r:id="rId9"/>
    <p:sldId id="312" r:id="rId10"/>
    <p:sldId id="309" r:id="rId11"/>
    <p:sldId id="310" r:id="rId12"/>
    <p:sldId id="311" r:id="rId13"/>
    <p:sldId id="317" r:id="rId14"/>
    <p:sldId id="299" r:id="rId15"/>
    <p:sldId id="313" r:id="rId16"/>
    <p:sldId id="303" r:id="rId17"/>
    <p:sldId id="302" r:id="rId18"/>
    <p:sldId id="305" r:id="rId19"/>
    <p:sldId id="321" r:id="rId20"/>
    <p:sldId id="315" r:id="rId21"/>
    <p:sldId id="322" r:id="rId22"/>
    <p:sldId id="323" r:id="rId23"/>
    <p:sldId id="314" r:id="rId24"/>
    <p:sldId id="316" r:id="rId25"/>
    <p:sldId id="324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BFAC9D-99EB-4A23-9DF8-9F904F691F04}">
  <a:tblStyle styleId="{F2BFAC9D-99EB-4A23-9DF8-9F904F691F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90" d="100"/>
          <a:sy n="90" d="100"/>
        </p:scale>
        <p:origin x="82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141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714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1986429"/>
            <a:ext cx="7772400" cy="793000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4263938"/>
            <a:ext cx="7777539" cy="756084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2751795"/>
            <a:ext cx="7777539" cy="432023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4297980" y="4047914"/>
            <a:ext cx="544116" cy="94264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3519936" y="1246059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4077284" y="1246059"/>
            <a:ext cx="432085" cy="4320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4634631" y="1246059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191979" y="1246059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86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455626"/>
            <a:ext cx="3384571" cy="3384277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131590"/>
            <a:ext cx="720142" cy="72008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3889515"/>
            <a:ext cx="468093" cy="468052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4147902"/>
            <a:ext cx="701649" cy="701589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131590"/>
            <a:ext cx="612121" cy="720080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2571936"/>
            <a:ext cx="576232" cy="57618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3219822"/>
            <a:ext cx="3168627" cy="504056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3593222"/>
            <a:ext cx="592637" cy="592586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718116"/>
            <a:ext cx="396078" cy="396044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2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08714" cy="12852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86550"/>
            <a:ext cx="1308714" cy="12852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307249" y="0"/>
            <a:ext cx="1308714" cy="12852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307249" y="1286550"/>
            <a:ext cx="1308714" cy="12852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2612229" y="0"/>
            <a:ext cx="1308714" cy="12852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612229" y="1286550"/>
            <a:ext cx="1308714" cy="12852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2612229" y="2571750"/>
            <a:ext cx="1308714" cy="12852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2612229" y="3858300"/>
            <a:ext cx="1308714" cy="12852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3917210" y="3858300"/>
            <a:ext cx="1308714" cy="12852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5222191" y="3858300"/>
            <a:ext cx="1308714" cy="12852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6527172" y="0"/>
            <a:ext cx="1308714" cy="12852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6527172" y="1286550"/>
            <a:ext cx="1308714" cy="12852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6527172" y="3858300"/>
            <a:ext cx="1308714" cy="12852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7832154" y="0"/>
            <a:ext cx="1308714" cy="12852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7832154" y="1286550"/>
            <a:ext cx="1308714" cy="12852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7832154" y="3858300"/>
            <a:ext cx="1308714" cy="12852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0" y="2571750"/>
            <a:ext cx="2612027" cy="257175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3917210" y="0"/>
            <a:ext cx="2612027" cy="257175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4114395" y="2623812"/>
            <a:ext cx="4788948" cy="675454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4186410" y="3306878"/>
            <a:ext cx="1620321" cy="3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114395" y="3343213"/>
            <a:ext cx="4788948" cy="467721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177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203598"/>
            <a:ext cx="9143999" cy="268623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39202" y="4078632"/>
            <a:ext cx="8100859" cy="594968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611216" y="4006625"/>
            <a:ext cx="1620321" cy="360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323772"/>
            <a:ext cx="9144000" cy="573315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355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7651775" y="3010603"/>
            <a:ext cx="406014" cy="4059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888102" y="1887674"/>
            <a:ext cx="684135" cy="6840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309771" y="1671650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789971" y="2017762"/>
            <a:ext cx="216043" cy="2160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8239315" y="2910370"/>
            <a:ext cx="243519" cy="2434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19093" y="21771"/>
            <a:ext cx="1800156" cy="1800000"/>
          </a:xfrm>
          <a:solidFill>
            <a:schemeClr val="accent1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44037" y="21771"/>
            <a:ext cx="1800156" cy="18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3668980" y="21771"/>
            <a:ext cx="1800156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494569" y="21771"/>
            <a:ext cx="1800156" cy="18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318869" y="21771"/>
            <a:ext cx="1800156" cy="18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7967" y="3314333"/>
            <a:ext cx="1800156" cy="1800000"/>
          </a:xfrm>
          <a:solidFill>
            <a:schemeClr val="accent5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842911" y="3314333"/>
            <a:ext cx="1800156" cy="18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3667855" y="3314333"/>
            <a:ext cx="1800156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5493444" y="3314333"/>
            <a:ext cx="1800156" cy="18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7317743" y="3314333"/>
            <a:ext cx="1800156" cy="18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362889" y="1977926"/>
            <a:ext cx="8411758" cy="675454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3761443" y="2660992"/>
            <a:ext cx="1620321" cy="3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62889" y="2697327"/>
            <a:ext cx="8411758" cy="467721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657744" y="2621574"/>
            <a:ext cx="378888" cy="3788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3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71785" y="1527635"/>
            <a:ext cx="3070592" cy="874342"/>
          </a:xfrm>
        </p:spPr>
        <p:txBody>
          <a:bodyPr>
            <a:noAutofit/>
          </a:bodyPr>
          <a:lstStyle>
            <a:lvl1pPr algn="r">
              <a:defRPr sz="4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4732200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3174285" y="2957547"/>
            <a:ext cx="339576" cy="3395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3812166" y="1860920"/>
            <a:ext cx="432085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3644226" y="2448228"/>
            <a:ext cx="679152" cy="6790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473219" y="1635646"/>
            <a:ext cx="299682" cy="2996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8563" y="2146599"/>
            <a:ext cx="3882206" cy="1541275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0"/>
            <a:ext cx="9144000" cy="559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4716394"/>
            <a:ext cx="540107" cy="273844"/>
          </a:xfrm>
          <a:prstGeom prst="rect">
            <a:avLst/>
          </a:prstGeom>
        </p:spPr>
        <p:txBody>
          <a:bodyPr vert="horz" lIns="81638" tIns="40819" rIns="81638" bIns="40819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770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3491786" y="1203598"/>
            <a:ext cx="5652213" cy="23402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 vert="horz" lIns="81638" tIns="40819" rIns="81638" bIns="40819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39202" y="3831890"/>
            <a:ext cx="8100859" cy="76527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11216" y="3759882"/>
            <a:ext cx="1620321" cy="3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203598"/>
            <a:ext cx="3491786" cy="2340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39202" y="1383618"/>
            <a:ext cx="2700534" cy="2016224"/>
          </a:xfrm>
        </p:spPr>
        <p:txBody>
          <a:bodyPr anchor="b">
            <a:normAutofit/>
          </a:bodyPr>
          <a:lstStyle>
            <a:lvl1pPr algn="r">
              <a:defRPr sz="18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558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 vert="horz" lIns="81638" tIns="40819" rIns="81638" bIns="40819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1887978"/>
            <a:ext cx="9143999" cy="9739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4022169" y="1653976"/>
            <a:ext cx="472588" cy="23353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1752045" y="2861443"/>
            <a:ext cx="475853" cy="234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5427247" y="1653976"/>
            <a:ext cx="472588" cy="23353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3157123" y="2861443"/>
            <a:ext cx="475853" cy="234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6832325" y="1653976"/>
            <a:ext cx="472588" cy="23353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4562201" y="2861443"/>
            <a:ext cx="475853" cy="234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8237403" y="1653976"/>
            <a:ext cx="472588" cy="23353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5967278" y="2861443"/>
            <a:ext cx="475853" cy="234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2617091" y="1653976"/>
            <a:ext cx="472588" cy="23353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346967" y="2861443"/>
            <a:ext cx="475853" cy="234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39202" y="3585145"/>
            <a:ext cx="8100859" cy="87799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611216" y="3513137"/>
            <a:ext cx="1620321" cy="360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1809146" y="2081932"/>
            <a:ext cx="2624516" cy="585090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3214224" y="2081932"/>
            <a:ext cx="2624516" cy="585090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4619302" y="2081932"/>
            <a:ext cx="2624516" cy="585090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6024380" y="2081932"/>
            <a:ext cx="2624516" cy="585090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404068" y="2081932"/>
            <a:ext cx="2624516" cy="585090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837279" y="2139165"/>
            <a:ext cx="1786635" cy="43531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2245288" y="2139165"/>
            <a:ext cx="1786635" cy="43531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3653297" y="2139165"/>
            <a:ext cx="1786635" cy="43531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5061305" y="2139165"/>
            <a:ext cx="1786635" cy="43531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6469313" y="2139165"/>
            <a:ext cx="1786635" cy="43531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48208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14862" y="4238877"/>
            <a:ext cx="3338805" cy="3602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2963695" y="3322719"/>
            <a:ext cx="360248" cy="1276376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2963694" y="3322718"/>
            <a:ext cx="2300268" cy="360217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4903714" y="2406560"/>
            <a:ext cx="360248" cy="1276376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4903713" y="2406560"/>
            <a:ext cx="2300268" cy="360217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6843733" y="1490402"/>
            <a:ext cx="360248" cy="1276376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843733" y="1490402"/>
            <a:ext cx="2300267" cy="360217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3443530" y="3682935"/>
            <a:ext cx="970863" cy="969496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ja-JP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5383867" y="2766777"/>
            <a:ext cx="970863" cy="969496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ja-JP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7324205" y="1850619"/>
            <a:ext cx="970863" cy="969496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ja-JP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4560908" y="3322718"/>
            <a:ext cx="702525" cy="360217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2612432" y="4238877"/>
            <a:ext cx="702525" cy="360217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6501362" y="2404277"/>
            <a:ext cx="702525" cy="360217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86895" y="3247110"/>
            <a:ext cx="2425833" cy="360040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79861" y="3624932"/>
            <a:ext cx="2436233" cy="611661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125761" y="3576228"/>
            <a:ext cx="1620321" cy="3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341302" y="2334252"/>
            <a:ext cx="2425833" cy="360040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34267" y="2712074"/>
            <a:ext cx="2436233" cy="611661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3080168" y="2663370"/>
            <a:ext cx="1620321" cy="360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282811" y="1414794"/>
            <a:ext cx="2425833" cy="360040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275776" y="1792616"/>
            <a:ext cx="2436233" cy="611661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021677" y="1743912"/>
            <a:ext cx="1620321" cy="36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91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 vert="horz" lIns="81638" tIns="40819" rIns="81638" bIns="40819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582918" y="1210179"/>
            <a:ext cx="746098" cy="74616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641212" y="1268477"/>
            <a:ext cx="629509" cy="62956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11613" y="1327946"/>
            <a:ext cx="3713754" cy="395176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354650" y="1681034"/>
            <a:ext cx="6969617" cy="637622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582918" y="2315356"/>
            <a:ext cx="746098" cy="74616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641212" y="2373654"/>
            <a:ext cx="629509" cy="62956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11613" y="2433123"/>
            <a:ext cx="3713754" cy="395176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354650" y="2786211"/>
            <a:ext cx="6969617" cy="637622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582352" y="3423444"/>
            <a:ext cx="746098" cy="74616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640646" y="3481743"/>
            <a:ext cx="629509" cy="629564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11046" y="3541211"/>
            <a:ext cx="3713754" cy="395176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54084" y="3894300"/>
            <a:ext cx="6969617" cy="637622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671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1"/>
            <a:ext cx="9144000" cy="264375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4732200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5717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296186" y="1959682"/>
            <a:ext cx="1224243" cy="122413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955944" y="1959682"/>
            <a:ext cx="1224243" cy="122413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625241" y="1959682"/>
            <a:ext cx="1224243" cy="1224137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1692264" y="2355726"/>
            <a:ext cx="432085" cy="432048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021319" y="2355726"/>
            <a:ext cx="432085" cy="432048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4352023" y="2355726"/>
            <a:ext cx="432085" cy="432048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64100" y="3219822"/>
            <a:ext cx="2105615" cy="360040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526227" y="3219822"/>
            <a:ext cx="2105615" cy="360040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197891" y="3218650"/>
            <a:ext cx="2105615" cy="360040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55245" y="3659499"/>
            <a:ext cx="2376470" cy="893644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382246" y="3659499"/>
            <a:ext cx="2376470" cy="893644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84299" y="3658326"/>
            <a:ext cx="2376470" cy="893644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101603" y="3615866"/>
            <a:ext cx="1620321" cy="3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3728605" y="3615866"/>
            <a:ext cx="1620321" cy="360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6430658" y="3615866"/>
            <a:ext cx="1620321" cy="36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4716394"/>
            <a:ext cx="540107" cy="273844"/>
          </a:xfrm>
          <a:prstGeom prst="rect">
            <a:avLst/>
          </a:prstGeom>
        </p:spPr>
        <p:txBody>
          <a:bodyPr vert="horz" lIns="81638" tIns="40819" rIns="81638" bIns="40819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890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4456273" y="2137230"/>
            <a:ext cx="874561" cy="87448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4456272" y="2137229"/>
            <a:ext cx="874561" cy="87448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4456273" y="1262744"/>
            <a:ext cx="874561" cy="87448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4456311" y="3011677"/>
            <a:ext cx="874485" cy="874561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4456312" y="3011676"/>
            <a:ext cx="874485" cy="87456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5330873" y="3011677"/>
            <a:ext cx="874485" cy="874561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3581711" y="3011715"/>
            <a:ext cx="874561" cy="874485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3581712" y="3011715"/>
            <a:ext cx="874561" cy="87448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3581711" y="3886201"/>
            <a:ext cx="874561" cy="87448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3581748" y="2137192"/>
            <a:ext cx="874485" cy="874561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3581747" y="2137193"/>
            <a:ext cx="874485" cy="87456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2707186" y="2137192"/>
            <a:ext cx="874485" cy="874561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4626328" y="2662771"/>
            <a:ext cx="180020" cy="2022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4626320" y="3185295"/>
            <a:ext cx="180036" cy="2022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4070543" y="3185286"/>
            <a:ext cx="180020" cy="2022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4059437" y="2673877"/>
            <a:ext cx="180036" cy="2022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4949384" y="2207729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949384" y="3506760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3642983" y="3506760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642983" y="2207729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356236" y="2155369"/>
            <a:ext cx="2914414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356236" y="2449287"/>
            <a:ext cx="3281232" cy="475340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491843" y="3918857"/>
            <a:ext cx="2914414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491843" y="4212775"/>
            <a:ext cx="3281232" cy="475340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890" y="3081685"/>
            <a:ext cx="2914414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84662" y="3375602"/>
            <a:ext cx="3167168" cy="475340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505566" y="1299892"/>
            <a:ext cx="2914414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48339" y="1593809"/>
            <a:ext cx="3167168" cy="475340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99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29"/>
            <a:ext cx="2895600" cy="273844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0"/>
            <a:ext cx="7165418" cy="252028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699542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4462697" y="2019300"/>
            <a:ext cx="68949" cy="3124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12353" y="1642860"/>
            <a:ext cx="68949" cy="35006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4762008" y="2494585"/>
            <a:ext cx="68950" cy="26489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4313041" y="3671455"/>
            <a:ext cx="68950" cy="14720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163387" y="2843190"/>
            <a:ext cx="68119" cy="2300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4911664" y="3346310"/>
            <a:ext cx="68949" cy="17971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2921076" y="653104"/>
            <a:ext cx="68401" cy="37513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560599" y="2237839"/>
            <a:ext cx="581941" cy="5818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847635" y="1386115"/>
            <a:ext cx="581941" cy="5818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328445" y="3089564"/>
            <a:ext cx="581941" cy="5818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7923957" y="2586444"/>
            <a:ext cx="581941" cy="581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718020" y="1762554"/>
            <a:ext cx="581941" cy="5818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7008991" y="3410335"/>
            <a:ext cx="581941" cy="5818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3379924" y="1814019"/>
            <a:ext cx="68401" cy="31329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3479227" y="509185"/>
            <a:ext cx="68400" cy="2335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5588343" y="893655"/>
            <a:ext cx="68400" cy="23196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6064217" y="942359"/>
            <a:ext cx="68400" cy="387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5675454" y="2304667"/>
            <a:ext cx="68400" cy="27932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4612899" y="1642857"/>
            <a:ext cx="68400" cy="68406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4762556" y="2494583"/>
            <a:ext cx="68400" cy="68406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4912211" y="3346306"/>
            <a:ext cx="68400" cy="68406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4163103" y="2843187"/>
            <a:ext cx="68400" cy="6840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4462700" y="2019297"/>
            <a:ext cx="68400" cy="6840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4313654" y="3667077"/>
            <a:ext cx="68400" cy="68406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00034" y="1538501"/>
            <a:ext cx="277142" cy="277118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870420" y="1914941"/>
            <a:ext cx="277142" cy="277118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12998" y="2390226"/>
            <a:ext cx="277142" cy="277118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480845" y="3241950"/>
            <a:ext cx="277142" cy="277118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076357" y="2738831"/>
            <a:ext cx="277142" cy="277118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7161390" y="3562721"/>
            <a:ext cx="277142" cy="277118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429576" y="1323509"/>
            <a:ext cx="2101527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2428423" y="1730335"/>
            <a:ext cx="1885229" cy="507504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47269" y="2176110"/>
            <a:ext cx="2801620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146115" y="2582936"/>
            <a:ext cx="2809701" cy="458137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911540" y="3027834"/>
            <a:ext cx="2101527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910386" y="3434660"/>
            <a:ext cx="2086997" cy="507504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916860" y="1703851"/>
            <a:ext cx="1801160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4911664" y="2087700"/>
            <a:ext cx="1806356" cy="458137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126627" y="2504324"/>
            <a:ext cx="2778146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118613" y="2888172"/>
            <a:ext cx="2786160" cy="458137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25092" y="3351631"/>
            <a:ext cx="1869777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119699" y="3735480"/>
            <a:ext cx="1875170" cy="458137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055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69" r:id="rId5"/>
    <p:sldLayoutId id="2147483673" r:id="rId6"/>
    <p:sldLayoutId id="2147483674" r:id="rId7"/>
    <p:sldLayoutId id="2147483675" r:id="rId8"/>
    <p:sldLayoutId id="2147483677" r:id="rId9"/>
    <p:sldLayoutId id="2147483678" r:id="rId10"/>
    <p:sldLayoutId id="2147483680" r:id="rId11"/>
    <p:sldLayoutId id="2147483681" r:id="rId12"/>
    <p:sldLayoutId id="2147483682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g"/><Relationship Id="rId18" Type="http://schemas.openxmlformats.org/officeDocument/2006/relationships/image" Target="../media/image3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g"/><Relationship Id="rId2" Type="http://schemas.openxmlformats.org/officeDocument/2006/relationships/image" Target="../media/image18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10" Type="http://schemas.openxmlformats.org/officeDocument/2006/relationships/image" Target="../media/image26.jpeg"/><Relationship Id="rId19" Type="http://schemas.openxmlformats.org/officeDocument/2006/relationships/image" Target="../media/image35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1964854"/>
            <a:ext cx="7772400" cy="793000"/>
          </a:xfrm>
        </p:spPr>
        <p:txBody>
          <a:bodyPr/>
          <a:lstStyle/>
          <a:p>
            <a:r>
              <a:rPr lang="en-US" altLang="ja-JP" b="1" dirty="0">
                <a:latin typeface="Open Sans Semibold"/>
              </a:rPr>
              <a:t>ESCUELAS SEGURAS</a:t>
            </a:r>
            <a:endParaRPr kumimoji="1" lang="ja-JP" altLang="en-US" b="1" dirty="0">
              <a:latin typeface="Open Sans Semibold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683230" y="4216642"/>
            <a:ext cx="7777539" cy="756084"/>
          </a:xfrm>
        </p:spPr>
        <p:txBody>
          <a:bodyPr>
            <a:normAutofit fontScale="92500" lnSpcReduction="10000"/>
          </a:bodyPr>
          <a:lstStyle/>
          <a:p>
            <a:r>
              <a:rPr lang="es-ES" altLang="ja-JP" sz="1600" b="1" dirty="0">
                <a:solidFill>
                  <a:srgbClr val="4D4D4D"/>
                </a:solidFill>
                <a:latin typeface="+mn-lt"/>
              </a:rPr>
              <a:t>HUACHIPA</a:t>
            </a:r>
          </a:p>
          <a:p>
            <a:r>
              <a:rPr lang="es-ES" altLang="ja-JP" sz="1600" b="1" dirty="0">
                <a:solidFill>
                  <a:srgbClr val="4D4D4D"/>
                </a:solidFill>
                <a:latin typeface="+mn-lt"/>
              </a:rPr>
              <a:t>2019 - 2021</a:t>
            </a:r>
            <a:endParaRPr lang="ja-JP" altLang="en-US" sz="1600" b="1" dirty="0">
              <a:solidFill>
                <a:srgbClr val="4D4D4D"/>
              </a:solidFill>
              <a:latin typeface="+mn-lt"/>
            </a:endParaRPr>
          </a:p>
          <a:p>
            <a:endParaRPr kumimoji="1" lang="ja-JP" altLang="en-US" sz="1600" b="1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0"/>
          </p:nvPr>
        </p:nvSpPr>
        <p:spPr>
          <a:xfrm>
            <a:off x="467544" y="3092827"/>
            <a:ext cx="7777539" cy="432023"/>
          </a:xfrm>
        </p:spPr>
        <p:txBody>
          <a:bodyPr/>
          <a:lstStyle/>
          <a:p>
            <a:r>
              <a:rPr lang="en-US" altLang="ja-JP" sz="1600" b="1" dirty="0">
                <a:solidFill>
                  <a:srgbClr val="0070C0"/>
                </a:solidFill>
                <a:latin typeface="+mn-lt"/>
              </a:rPr>
              <a:t>NIÑOS,  NIÑAS Y ADOLESCENTES PROTEGIDOS FRENTE A LOS DESASTRES Y LA VIOLENCIA DESDE EL ÁMBITO ESCOLAR</a:t>
            </a:r>
            <a:endParaRPr lang="ja-JP" altLang="en-US" sz="1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7 Imagen" descr="http://www.cesip.org.pe/sites/default/files/cesip_1.jpg"/>
          <p:cNvPicPr/>
          <p:nvPr/>
        </p:nvPicPr>
        <p:blipFill>
          <a:blip r:embed="rId3" cstate="print"/>
          <a:srcRect l="47884" t="20149" b="10352"/>
          <a:stretch>
            <a:fillRect/>
          </a:stretch>
        </p:blipFill>
        <p:spPr bwMode="auto">
          <a:xfrm>
            <a:off x="683230" y="630595"/>
            <a:ext cx="1512168" cy="79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Kindernothilfe"/>
          <p:cNvPicPr>
            <a:picLocks noChangeAspect="1" noChangeArrowheads="1"/>
          </p:cNvPicPr>
          <p:nvPr/>
        </p:nvPicPr>
        <p:blipFill rotWithShape="1">
          <a:blip r:embed="rId4" cstate="print"/>
          <a:srcRect l="71774" r="14260"/>
          <a:stretch/>
        </p:blipFill>
        <p:spPr bwMode="auto">
          <a:xfrm>
            <a:off x="7484496" y="543253"/>
            <a:ext cx="1267067" cy="967683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7509460" y="381168"/>
            <a:ext cx="1242103" cy="23083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s-E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el apoyo de: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6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14863" y="1203598"/>
            <a:ext cx="3491880" cy="2376264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altLang="ja-JP" sz="3200" b="1" dirty="0">
                <a:latin typeface="+mn-lt"/>
              </a:rPr>
              <a:t>Actividades</a:t>
            </a:r>
            <a:endParaRPr kumimoji="1" lang="es-PE" altLang="ja-JP" sz="3200" b="1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707904" y="1491630"/>
            <a:ext cx="5283453" cy="3240360"/>
          </a:xfrm>
        </p:spPr>
        <p:txBody>
          <a:bodyPr>
            <a:noAutofit/>
          </a:bodyPr>
          <a:lstStyle/>
          <a:p>
            <a:pPr marL="101600" indent="0" algn="just">
              <a:buNone/>
            </a:pPr>
            <a:r>
              <a:rPr lang="es-PE" sz="1800" b="1" u="sng" dirty="0">
                <a:solidFill>
                  <a:schemeClr val="tx1"/>
                </a:solidFill>
              </a:rPr>
              <a:t>ACTIVIDADES DE INICIO</a:t>
            </a:r>
            <a:endParaRPr lang="es-PE" sz="1800" b="1" dirty="0">
              <a:solidFill>
                <a:schemeClr val="tx1"/>
              </a:solidFill>
            </a:endParaRPr>
          </a:p>
          <a:p>
            <a:pPr algn="just"/>
            <a:r>
              <a:rPr lang="es-PE" sz="1600" dirty="0">
                <a:solidFill>
                  <a:schemeClr val="tx1"/>
                </a:solidFill>
              </a:rPr>
              <a:t>Selección de 4 IIEE nuevas.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</a:rPr>
              <a:t>Firma de convenios y cooperación con escuelas.</a:t>
            </a:r>
            <a:endParaRPr lang="es-PE" sz="1600" dirty="0">
              <a:solidFill>
                <a:schemeClr val="tx1"/>
              </a:solidFill>
            </a:endParaRPr>
          </a:p>
          <a:p>
            <a:pPr algn="just"/>
            <a:r>
              <a:rPr lang="es-PE" sz="1600" dirty="0">
                <a:solidFill>
                  <a:schemeClr val="tx1"/>
                </a:solidFill>
              </a:rPr>
              <a:t>Elaboración de Línea Base del proyecto y diagnóstico participativo.</a:t>
            </a:r>
          </a:p>
          <a:p>
            <a:pPr algn="just"/>
            <a:r>
              <a:rPr lang="es-PE" sz="1600" dirty="0">
                <a:solidFill>
                  <a:schemeClr val="tx1"/>
                </a:solidFill>
              </a:rPr>
              <a:t>Coordinación con instancias del circuito local</a:t>
            </a:r>
          </a:p>
        </p:txBody>
      </p:sp>
    </p:spTree>
    <p:extLst>
      <p:ext uri="{BB962C8B-B14F-4D97-AF65-F5344CB8AC3E}">
        <p14:creationId xmlns:p14="http://schemas.microsoft.com/office/powerpoint/2010/main" val="686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36"/>
    </mc:Choice>
    <mc:Fallback xmlns="">
      <p:transition advTm="69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0" y="1203598"/>
            <a:ext cx="3491880" cy="2376264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altLang="ja-JP" sz="3600" b="1" dirty="0">
                <a:latin typeface="+mn-lt"/>
              </a:rPr>
              <a:t>Actividades</a:t>
            </a:r>
            <a:endParaRPr kumimoji="1" lang="es-PE" altLang="ja-JP" sz="3600" b="1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491880" y="699542"/>
            <a:ext cx="5412606" cy="3240360"/>
          </a:xfrm>
        </p:spPr>
        <p:txBody>
          <a:bodyPr>
            <a:noAutofit/>
          </a:bodyPr>
          <a:lstStyle/>
          <a:p>
            <a:pPr marL="101600" indent="0" algn="just">
              <a:buNone/>
            </a:pPr>
            <a:r>
              <a:rPr lang="es-PE" sz="1400" b="1" u="sng" dirty="0">
                <a:solidFill>
                  <a:schemeClr val="tx1"/>
                </a:solidFill>
              </a:rPr>
              <a:t>RESULTADO 1:</a:t>
            </a:r>
          </a:p>
          <a:p>
            <a:pPr algn="just"/>
            <a:r>
              <a:rPr lang="es-PE" sz="1400" dirty="0">
                <a:solidFill>
                  <a:schemeClr val="tx1"/>
                </a:solidFill>
              </a:rPr>
              <a:t>Capacitación a los diferentes actores de las comunidades educativas de las Instituciones Educativas Nº 1250 </a:t>
            </a:r>
            <a:r>
              <a:rPr lang="es-PE" sz="1400" dirty="0" err="1">
                <a:solidFill>
                  <a:schemeClr val="tx1"/>
                </a:solidFill>
              </a:rPr>
              <a:t>Haras</a:t>
            </a:r>
            <a:r>
              <a:rPr lang="es-PE" sz="1400" dirty="0">
                <a:solidFill>
                  <a:schemeClr val="tx1"/>
                </a:solidFill>
              </a:rPr>
              <a:t> el Huayco y Nº 1224 El Paraíso (docentes, padres/madres, niños, niñas y adolescentes) para fortalecer la implementación del PGRD y la PPE.</a:t>
            </a:r>
            <a:endParaRPr lang="es-PE" sz="1800" dirty="0">
              <a:solidFill>
                <a:schemeClr val="tx1"/>
              </a:solidFill>
            </a:endParaRPr>
          </a:p>
          <a:p>
            <a:pPr algn="just"/>
            <a:r>
              <a:rPr lang="es-PE" sz="1400" dirty="0">
                <a:solidFill>
                  <a:schemeClr val="tx1"/>
                </a:solidFill>
              </a:rPr>
              <a:t>Asesoría y apoyo a la realización de acciones de prevención y protección frente a la violencia y riesgos de desastres (a docentes, padres/madres, niños, niñas y adolescentes) en las Instituciones Educativas Nº 1250 </a:t>
            </a:r>
            <a:r>
              <a:rPr lang="es-PE" sz="1400" dirty="0" err="1">
                <a:solidFill>
                  <a:schemeClr val="tx1"/>
                </a:solidFill>
              </a:rPr>
              <a:t>Haras</a:t>
            </a:r>
            <a:r>
              <a:rPr lang="es-PE" sz="1400" dirty="0">
                <a:solidFill>
                  <a:schemeClr val="tx1"/>
                </a:solidFill>
              </a:rPr>
              <a:t> el Huayco y Nº 1224 El Paraíso, en el marco de la implementación de sus PGRD y PPE.</a:t>
            </a:r>
          </a:p>
          <a:p>
            <a:pPr marL="457200" lvl="1" algn="just">
              <a:spcBef>
                <a:spcPts val="600"/>
              </a:spcBef>
              <a:buFont typeface="Lato Light"/>
              <a:buChar char="○"/>
            </a:pPr>
            <a:r>
              <a:rPr lang="es-PE" sz="1400" dirty="0">
                <a:solidFill>
                  <a:schemeClr val="tx1"/>
                </a:solidFill>
              </a:rPr>
              <a:t>Actividades de evaluación participativa (con docentes, padres/madres, niños, niñas y adolescentes) de la implementación y funcionamiento del PGRD y de la PPE en cada IE.</a:t>
            </a:r>
          </a:p>
        </p:txBody>
      </p:sp>
    </p:spTree>
    <p:extLst>
      <p:ext uri="{BB962C8B-B14F-4D97-AF65-F5344CB8AC3E}">
        <p14:creationId xmlns:p14="http://schemas.microsoft.com/office/powerpoint/2010/main" val="1887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36"/>
    </mc:Choice>
    <mc:Fallback xmlns="">
      <p:transition advTm="693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0" y="1203598"/>
            <a:ext cx="3491880" cy="2376264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altLang="ja-JP" sz="3600" dirty="0">
                <a:latin typeface="+mn-lt"/>
              </a:rPr>
              <a:t>Actividades</a:t>
            </a:r>
            <a:endParaRPr kumimoji="1" lang="es-PE" altLang="ja-JP" sz="3600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563888" y="699542"/>
            <a:ext cx="5412606" cy="3240360"/>
          </a:xfrm>
        </p:spPr>
        <p:txBody>
          <a:bodyPr>
            <a:noAutofit/>
          </a:bodyPr>
          <a:lstStyle/>
          <a:p>
            <a:pPr marL="101600" indent="0" algn="just">
              <a:buNone/>
            </a:pPr>
            <a:r>
              <a:rPr lang="es-PE" sz="1600" b="1" u="sng" dirty="0">
                <a:solidFill>
                  <a:schemeClr val="tx1"/>
                </a:solidFill>
              </a:rPr>
              <a:t>RESULTADO 2:</a:t>
            </a:r>
            <a:endParaRPr lang="es-PE" sz="1400" dirty="0">
              <a:solidFill>
                <a:schemeClr val="tx1"/>
              </a:solidFill>
            </a:endParaRPr>
          </a:p>
          <a:p>
            <a:pPr algn="just"/>
            <a:r>
              <a:rPr lang="es-PE" sz="1400" dirty="0">
                <a:solidFill>
                  <a:schemeClr val="tx1"/>
                </a:solidFill>
              </a:rPr>
              <a:t>Acciones de prevención y protección frente a la violencia y riesgos de desastres.</a:t>
            </a:r>
            <a:endParaRPr lang="es-PE" altLang="ja-JP" sz="1400" dirty="0">
              <a:solidFill>
                <a:schemeClr val="tx1"/>
              </a:solidFill>
            </a:endParaRPr>
          </a:p>
          <a:p>
            <a:pPr algn="just"/>
            <a:r>
              <a:rPr lang="es-PE" sz="1400" dirty="0">
                <a:solidFill>
                  <a:schemeClr val="tx1"/>
                </a:solidFill>
              </a:rPr>
              <a:t>Capacitación a actores clave representativos de las comunidades educativas de cada escuela, es decir, sus Directivos; las Comisiones de Tutoría y Orientación Educativa, y de Educación Ambiental y Gestión del Riesgo de Desastres.</a:t>
            </a:r>
          </a:p>
          <a:p>
            <a:pPr algn="just"/>
            <a:r>
              <a:rPr lang="es-ES" altLang="ja-JP" sz="1400" dirty="0">
                <a:solidFill>
                  <a:schemeClr val="tx1"/>
                </a:solidFill>
              </a:rPr>
              <a:t>Realización de acciones de sensibilización e información a la comunidad educativa.</a:t>
            </a:r>
            <a:endParaRPr lang="es-PE" sz="1400" dirty="0">
              <a:solidFill>
                <a:schemeClr val="tx1"/>
              </a:solidFill>
            </a:endParaRPr>
          </a:p>
          <a:p>
            <a:pPr algn="just"/>
            <a:r>
              <a:rPr lang="es-ES" altLang="ja-JP" sz="1400" dirty="0">
                <a:solidFill>
                  <a:schemeClr val="tx1"/>
                </a:solidFill>
              </a:rPr>
              <a:t>Apoyo y asesoría en la implementación del PGRD y la PPE.</a:t>
            </a:r>
            <a:endParaRPr lang="es-PE" sz="1400" dirty="0">
              <a:solidFill>
                <a:schemeClr val="tx1"/>
              </a:solidFill>
            </a:endParaRPr>
          </a:p>
          <a:p>
            <a:pPr algn="just"/>
            <a:r>
              <a:rPr lang="es-PE" sz="1400" dirty="0">
                <a:solidFill>
                  <a:schemeClr val="tx1"/>
                </a:solidFill>
              </a:rPr>
              <a:t>Talleres participativos de capacitación para la implementación de PGRD y PPE.</a:t>
            </a:r>
          </a:p>
          <a:p>
            <a:pPr algn="just"/>
            <a:r>
              <a:rPr lang="es-ES" altLang="ja-JP" sz="1400" dirty="0">
                <a:solidFill>
                  <a:schemeClr val="tx1"/>
                </a:solidFill>
              </a:rPr>
              <a:t>Difusión del PGRD y PPE a través de sesiones de tutoría y ferias.</a:t>
            </a:r>
          </a:p>
        </p:txBody>
      </p:sp>
    </p:spTree>
    <p:extLst>
      <p:ext uri="{BB962C8B-B14F-4D97-AF65-F5344CB8AC3E}">
        <p14:creationId xmlns:p14="http://schemas.microsoft.com/office/powerpoint/2010/main" val="34790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36"/>
    </mc:Choice>
    <mc:Fallback xmlns="">
      <p:transition advTm="693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0" y="1203598"/>
            <a:ext cx="3491880" cy="2376264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PE" altLang="ja-JP" sz="3600" b="1" dirty="0">
                <a:latin typeface="+mn-lt"/>
              </a:rPr>
              <a:t>Actividades</a:t>
            </a:r>
            <a:endParaRPr kumimoji="1" lang="es-PE" altLang="ja-JP" sz="3600" b="1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491880" y="627534"/>
            <a:ext cx="5412606" cy="3240360"/>
          </a:xfrm>
        </p:spPr>
        <p:txBody>
          <a:bodyPr>
            <a:noAutofit/>
          </a:bodyPr>
          <a:lstStyle/>
          <a:p>
            <a:pPr marL="101600" indent="0" algn="just">
              <a:buNone/>
            </a:pPr>
            <a:r>
              <a:rPr lang="es-PE" sz="1600" b="1" u="sng" dirty="0">
                <a:solidFill>
                  <a:schemeClr val="tx1"/>
                </a:solidFill>
              </a:rPr>
              <a:t>RESULTADO 3:</a:t>
            </a:r>
            <a:endParaRPr lang="es-PE" sz="1400" dirty="0">
              <a:solidFill>
                <a:schemeClr val="tx1"/>
              </a:solidFill>
            </a:endParaRPr>
          </a:p>
          <a:p>
            <a:pPr marL="457200" lvl="1" algn="just">
              <a:spcBef>
                <a:spcPts val="600"/>
              </a:spcBef>
              <a:buFont typeface="Lato Light"/>
              <a:buChar char="○"/>
            </a:pPr>
            <a:r>
              <a:rPr lang="es-PE" sz="1400" dirty="0">
                <a:solidFill>
                  <a:schemeClr val="tx1"/>
                </a:solidFill>
              </a:rPr>
              <a:t>Coordinación con las instancias locales de protección frente a la violencia y riesgos de desastres, redes educativas de la  UGEL </a:t>
            </a:r>
            <a:r>
              <a:rPr lang="es-PE" sz="1400" dirty="0" err="1">
                <a:solidFill>
                  <a:schemeClr val="tx1"/>
                </a:solidFill>
              </a:rPr>
              <a:t>N°</a:t>
            </a:r>
            <a:r>
              <a:rPr lang="es-PE" sz="1400" dirty="0">
                <a:solidFill>
                  <a:schemeClr val="tx1"/>
                </a:solidFill>
              </a:rPr>
              <a:t> 06 para el apoyo a las acciones de prevención y protección, desarrolladas por 6 IE de Huachipa.</a:t>
            </a:r>
          </a:p>
          <a:p>
            <a:pPr algn="just"/>
            <a:r>
              <a:rPr lang="es-PE" sz="1400" dirty="0">
                <a:solidFill>
                  <a:schemeClr val="tx1"/>
                </a:solidFill>
              </a:rPr>
              <a:t>Talleres de información y sensibilización para directivos de las IE miembros de las 2 redes educativas de Huachipa.</a:t>
            </a:r>
          </a:p>
          <a:p>
            <a:pPr marL="457200" lvl="1" algn="just">
              <a:spcBef>
                <a:spcPts val="600"/>
              </a:spcBef>
              <a:buFont typeface="Lato Light"/>
              <a:buChar char="○"/>
            </a:pPr>
            <a:r>
              <a:rPr lang="es-PE" sz="1400" dirty="0">
                <a:solidFill>
                  <a:schemeClr val="tx1"/>
                </a:solidFill>
              </a:rPr>
              <a:t>Acciones de difusión del PGRD y PPE a las IE de Lurigancho Chosica, con apoyo de instancias locales de protección frente a la violencia y riesgos de desastres.</a:t>
            </a:r>
          </a:p>
          <a:p>
            <a:pPr marL="457200" lvl="1" algn="just">
              <a:spcBef>
                <a:spcPts val="600"/>
              </a:spcBef>
              <a:buFont typeface="Lato Light"/>
              <a:buChar char="○"/>
            </a:pPr>
            <a:r>
              <a:rPr lang="es-PE" sz="1400" dirty="0"/>
              <a:t>Ferias de difusión de los PGRD y las PPE de las IE a la población.</a:t>
            </a:r>
          </a:p>
          <a:p>
            <a:pPr marL="457200" lvl="1" algn="just">
              <a:spcBef>
                <a:spcPts val="600"/>
              </a:spcBef>
              <a:buFont typeface="Lato Light"/>
              <a:buChar char="○"/>
            </a:pPr>
            <a:r>
              <a:rPr lang="es-PE" sz="1400" dirty="0"/>
              <a:t>Talleres de análisis de los resultados de las Ferias, con las directivas de las organizaciones de base..</a:t>
            </a:r>
            <a:endParaRPr lang="es-ES" altLang="ja-JP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36"/>
    </mc:Choice>
    <mc:Fallback xmlns="">
      <p:transition advTm="69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8" b="31248"/>
          <a:stretch>
            <a:fillRect/>
          </a:stretch>
        </p:blipFill>
        <p:spPr/>
      </p:pic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>
              <a:latin typeface="+mn-lt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 dirty="0">
              <a:latin typeface="+mn-lt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kumimoji="1" lang="ja-JP" altLang="en-US" dirty="0">
              <a:latin typeface="+mn-lt"/>
            </a:endParaRPr>
          </a:p>
        </p:txBody>
      </p:sp>
      <p:pic>
        <p:nvPicPr>
          <p:cNvPr id="36" name="図プレースホルダー 3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図プレースホルダー 37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>
          <a:xfrm>
            <a:off x="4362109" y="2355726"/>
            <a:ext cx="432085" cy="432048"/>
          </a:xfrm>
        </p:spPr>
      </p:pic>
      <p:sp>
        <p:nvSpPr>
          <p:cNvPr id="13" name="テキスト プレースホルダー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s-PE" altLang="ja-JP" dirty="0">
                <a:latin typeface="+mn-lt"/>
              </a:rPr>
              <a:t>Resultado 1</a:t>
            </a: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PE" altLang="ja-JP">
                <a:latin typeface="+mn-lt"/>
              </a:rPr>
              <a:t>Resultado 2</a:t>
            </a:r>
            <a:endParaRPr kumimoji="1" lang="es-PE" altLang="ja-JP">
              <a:latin typeface="+mn-lt"/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s-PE" altLang="ja-JP" dirty="0">
                <a:latin typeface="+mn-lt"/>
              </a:rPr>
              <a:t>Resultado 3</a:t>
            </a: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PE" sz="1200" dirty="0">
                <a:solidFill>
                  <a:schemeClr val="tx1"/>
                </a:solidFill>
              </a:rPr>
              <a:t>Desarrollar el conocimiento del riesgo de desastres</a:t>
            </a:r>
            <a:r>
              <a:rPr lang="es-PE" sz="1200" dirty="0"/>
              <a:t>.</a:t>
            </a:r>
            <a:endParaRPr kumimoji="1" lang="es-PE" altLang="ja-JP" sz="800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PE" sz="1200" dirty="0">
                <a:solidFill>
                  <a:schemeClr val="tx1"/>
                </a:solidFill>
              </a:rPr>
              <a:t>Evitar y reducir las condiciones de riesgo de los medios de vida de la población.</a:t>
            </a:r>
            <a:endParaRPr kumimoji="1" lang="es-PE" altLang="ja-JP" sz="1200" dirty="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PE" sz="1200" dirty="0">
                <a:solidFill>
                  <a:schemeClr val="tx1"/>
                </a:solidFill>
              </a:rPr>
              <a:t>Desarrollar capacidad de respuesta ante emergencias y desastres</a:t>
            </a:r>
            <a:r>
              <a:rPr lang="es-PE" sz="1200" dirty="0"/>
              <a:t>.</a:t>
            </a:r>
            <a:endParaRPr kumimoji="1" lang="es-PE" altLang="ja-JP" sz="1200" dirty="0"/>
          </a:p>
        </p:txBody>
      </p:sp>
      <p:pic>
        <p:nvPicPr>
          <p:cNvPr id="19" name="図プレースホルダー 31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>
          <a:xfrm rot="16200000">
            <a:off x="7048234" y="2376153"/>
            <a:ext cx="403124" cy="403159"/>
          </a:xfrm>
        </p:spPr>
      </p:pic>
      <p:sp>
        <p:nvSpPr>
          <p:cNvPr id="20" name="タイトル 6"/>
          <p:cNvSpPr txBox="1">
            <a:spLocks/>
          </p:cNvSpPr>
          <p:nvPr/>
        </p:nvSpPr>
        <p:spPr>
          <a:xfrm>
            <a:off x="1826533" y="4576884"/>
            <a:ext cx="602295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s-PE" altLang="ja-JP" sz="1800" b="1" dirty="0">
                <a:solidFill>
                  <a:schemeClr val="accent1"/>
                </a:solidFill>
                <a:latin typeface="+mn-lt"/>
              </a:rPr>
              <a:t>PLAN DE GESTIÓN DE RIESGOS Y DESASTRES</a:t>
            </a:r>
            <a:endParaRPr kumimoji="1" lang="es-PE" altLang="ja-JP" sz="18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934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61"/>
    </mc:Choice>
    <mc:Fallback xmlns="">
      <p:transition advTm="61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altLang="ja-JP" sz="2400" dirty="0">
                <a:latin typeface="+mn-lt"/>
              </a:rPr>
              <a:t>Aspectos a considerar</a:t>
            </a:r>
            <a:endParaRPr kumimoji="1" lang="es-PE" altLang="ja-JP" sz="2400" dirty="0">
              <a:latin typeface="+mn-lt"/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/>
          </p:nvPr>
        </p:nvSpPr>
        <p:spPr>
          <a:xfrm>
            <a:off x="1011613" y="1327946"/>
            <a:ext cx="5361165" cy="395176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Diagnóstico de la situación del riesgo de desastre</a:t>
            </a:r>
            <a:endParaRPr kumimoji="1" lang="es-PE" altLang="ja-JP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altLang="ja-JP" sz="1400" dirty="0">
                <a:solidFill>
                  <a:schemeClr val="tx1"/>
                </a:solidFill>
              </a:rPr>
              <a:t>A través de la consulta a los diferentes miembros de la comunidad educativa se conocerá la situación de riesgo de desastres existente en la institución educativa.</a:t>
            </a: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6"/>
          </p:nvPr>
        </p:nvSpPr>
        <p:spPr>
          <a:xfrm>
            <a:off x="1011612" y="2433123"/>
            <a:ext cx="7182604" cy="395176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Elaboración y socialización del Plan de Gestión de Desastres 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s-PE" altLang="ja-JP" sz="1400" dirty="0">
                <a:solidFill>
                  <a:schemeClr val="tx1"/>
                </a:solidFill>
              </a:rPr>
              <a:t>Se involucrará a todos y todas los integrantes de la comunidad educativa.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8"/>
          </p:nvPr>
        </p:nvSpPr>
        <p:spPr>
          <a:xfrm>
            <a:off x="1011046" y="3541211"/>
            <a:ext cx="7390733" cy="395176"/>
          </a:xfrm>
        </p:spPr>
        <p:txBody>
          <a:bodyPr/>
          <a:lstStyle/>
          <a:p>
            <a:endParaRPr lang="es-PE" altLang="ja-JP" dirty="0">
              <a:latin typeface="+mn-lt"/>
            </a:endParaRPr>
          </a:p>
          <a:p>
            <a:r>
              <a:rPr lang="es-PE" altLang="ja-JP" dirty="0">
                <a:latin typeface="+mn-lt"/>
              </a:rPr>
              <a:t>Acciones de prevención y protección frente a riesgos de desastres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altLang="ja-JP" sz="1400" dirty="0">
                <a:solidFill>
                  <a:schemeClr val="tx1"/>
                </a:solidFill>
              </a:rPr>
              <a:t>Se orientará a la comunidad educativa sobre la elaboración y puesta en práctica de  acciones de prevención y protección a los NNA de la escuela.</a:t>
            </a:r>
          </a:p>
        </p:txBody>
      </p:sp>
    </p:spTree>
    <p:extLst>
      <p:ext uri="{BB962C8B-B14F-4D97-AF65-F5344CB8AC3E}">
        <p14:creationId xmlns:p14="http://schemas.microsoft.com/office/powerpoint/2010/main" val="1528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07"/>
    </mc:Choice>
    <mc:Fallback xmlns="">
      <p:transition advTm="830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altLang="ja-JP">
                <a:latin typeface="+mn-lt"/>
              </a:rPr>
              <a:t>Política de Protección Escolar</a:t>
            </a:r>
            <a:endParaRPr kumimoji="1" lang="es-PE" altLang="ja-JP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8" name="図プレースホルダー 2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0" name="図プレースホルダー 2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1" name="図プレースホルダー 30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2" name="図プレースホルダー 31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sp>
        <p:nvSpPr>
          <p:cNvPr id="20" name="テキスト プレースホルダー 19"/>
          <p:cNvSpPr>
            <a:spLocks noGrp="1"/>
          </p:cNvSpPr>
          <p:nvPr>
            <p:ph type="body" sz="quarter" idx="21"/>
          </p:nvPr>
        </p:nvSpPr>
        <p:spPr>
          <a:xfrm>
            <a:off x="5356235" y="2155369"/>
            <a:ext cx="3078634" cy="720179"/>
          </a:xfrm>
        </p:spPr>
        <p:txBody>
          <a:bodyPr/>
          <a:lstStyle/>
          <a:p>
            <a:r>
              <a:rPr kumimoji="1" lang="es-PE" altLang="ja-JP" dirty="0">
                <a:latin typeface="+mn-lt"/>
              </a:rPr>
              <a:t>Manejo de imágenes y mensajes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4"/>
          </p:nvPr>
        </p:nvSpPr>
        <p:spPr>
          <a:xfrm>
            <a:off x="4491843" y="3918857"/>
            <a:ext cx="3473754" cy="360040"/>
          </a:xfrm>
        </p:spPr>
        <p:txBody>
          <a:bodyPr/>
          <a:lstStyle/>
          <a:p>
            <a:r>
              <a:rPr kumimoji="1" lang="es-PE" altLang="ja-JP">
                <a:latin typeface="+mn-lt"/>
              </a:rPr>
              <a:t>Procedimientos de actuación frente a casos de violencia en la IE</a:t>
            </a:r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>
          <a:xfrm>
            <a:off x="240653" y="3081685"/>
            <a:ext cx="3315651" cy="360040"/>
          </a:xfrm>
        </p:spPr>
        <p:txBody>
          <a:bodyPr/>
          <a:lstStyle/>
          <a:p>
            <a:r>
              <a:rPr kumimoji="1" lang="es-PE" altLang="ja-JP" dirty="0">
                <a:latin typeface="+mn-lt"/>
              </a:rPr>
              <a:t>Actividades y programas de prevención del maltrato y abuso sexual</a:t>
            </a: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8"/>
          </p:nvPr>
        </p:nvSpPr>
        <p:spPr>
          <a:xfrm>
            <a:off x="2141807" y="1299891"/>
            <a:ext cx="2278173" cy="745477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Acuerdos de convivencia</a:t>
            </a:r>
            <a:endParaRPr kumimoji="1" lang="es-PE" altLang="ja-JP" dirty="0">
              <a:latin typeface="+mn-lt"/>
            </a:endParaRPr>
          </a:p>
        </p:txBody>
      </p:sp>
      <p:sp>
        <p:nvSpPr>
          <p:cNvPr id="11" name="タイトル 6"/>
          <p:cNvSpPr txBox="1">
            <a:spLocks/>
          </p:cNvSpPr>
          <p:nvPr/>
        </p:nvSpPr>
        <p:spPr>
          <a:xfrm>
            <a:off x="1573385" y="326464"/>
            <a:ext cx="6022951" cy="39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 b="0" i="0" u="none" strike="noStrike" cap="none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s-PE" altLang="ja-JP" sz="1800" b="1" dirty="0">
                <a:solidFill>
                  <a:schemeClr val="accent1"/>
                </a:solidFill>
                <a:latin typeface="+mn-lt"/>
              </a:rPr>
              <a:t>POLÌTICA DE PROTECCIÓN ESCOLAR</a:t>
            </a:r>
            <a:endParaRPr kumimoji="1" lang="es-PE" altLang="ja-JP" sz="18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66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257"/>
    </mc:Choice>
    <mc:Fallback xmlns="">
      <p:transition advTm="1225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altLang="ja-JP" sz="2400" dirty="0">
                <a:latin typeface="+mn-lt"/>
              </a:rPr>
              <a:t>Aspectos considerados</a:t>
            </a:r>
            <a:endParaRPr kumimoji="1" lang="es-PE" altLang="ja-JP" sz="2400" dirty="0">
              <a:latin typeface="+mn-lt"/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/>
          </p:nvPr>
        </p:nvSpPr>
        <p:spPr>
          <a:xfrm>
            <a:off x="1011613" y="1327946"/>
            <a:ext cx="7256805" cy="395176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Diagnóstico de la situación de violencia escolar y/o abuso sexual 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1354650" y="1681033"/>
            <a:ext cx="6969617" cy="75208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PE" altLang="ja-JP" sz="2100" dirty="0">
                <a:solidFill>
                  <a:schemeClr val="tx1"/>
                </a:solidFill>
              </a:rPr>
              <a:t>A través de la consulta a los diferentes miembros de la comunidad educativa se conocerá la situación de violencia escolar y/o abuso sexual existente en la institución educativa.</a:t>
            </a:r>
          </a:p>
          <a:p>
            <a:endParaRPr kumimoji="1" lang="es-PE" altLang="ja-JP" sz="12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6"/>
          </p:nvPr>
        </p:nvSpPr>
        <p:spPr>
          <a:xfrm>
            <a:off x="1011613" y="2433123"/>
            <a:ext cx="7302930" cy="395176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Elaboración y socialización de la Política de Protección Escolar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>
          <a:xfrm>
            <a:off x="1331640" y="2643758"/>
            <a:ext cx="6969617" cy="637622"/>
          </a:xfrm>
        </p:spPr>
        <p:txBody>
          <a:bodyPr>
            <a:noAutofit/>
          </a:bodyPr>
          <a:lstStyle/>
          <a:p>
            <a:pPr algn="just"/>
            <a:r>
              <a:rPr lang="es-PE" altLang="ja-JP" sz="1300" dirty="0">
                <a:solidFill>
                  <a:schemeClr val="tx1"/>
                </a:solidFill>
              </a:rPr>
              <a:t>Se involucrará a todos y todas los integrantes de la comunidad educativa.</a:t>
            </a:r>
          </a:p>
          <a:p>
            <a:pPr algn="just"/>
            <a:r>
              <a:rPr lang="es-ES" altLang="ja-JP" sz="1300" dirty="0">
                <a:solidFill>
                  <a:schemeClr val="tx1"/>
                </a:solidFill>
              </a:rPr>
              <a:t>Documento versión: Niños, niñas y adolescentes y versión adultos y adultas.</a:t>
            </a:r>
            <a:endParaRPr lang="es-PE" altLang="ja-JP" sz="1300" dirty="0">
              <a:solidFill>
                <a:schemeClr val="tx1"/>
              </a:solidFill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8"/>
          </p:nvPr>
        </p:nvSpPr>
        <p:spPr>
          <a:xfrm>
            <a:off x="1011046" y="3541210"/>
            <a:ext cx="7409785" cy="542707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Acciones de prevención y protección frente a situaciones de violencia</a:t>
            </a:r>
            <a:endParaRPr lang="ja-JP" altLang="en-US" dirty="0">
              <a:latin typeface="+mn-lt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PE" altLang="ja-JP" sz="1400" dirty="0">
                <a:solidFill>
                  <a:schemeClr val="tx1"/>
                </a:solidFill>
              </a:rPr>
              <a:t>Se orientará a la comunidad educativa sobre la elaboración y puesta en práctica de acciones de prevención y protección a los NNA de la escuela.</a:t>
            </a:r>
          </a:p>
        </p:txBody>
      </p:sp>
    </p:spTree>
    <p:extLst>
      <p:ext uri="{BB962C8B-B14F-4D97-AF65-F5344CB8AC3E}">
        <p14:creationId xmlns:p14="http://schemas.microsoft.com/office/powerpoint/2010/main" val="38498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07"/>
    </mc:Choice>
    <mc:Fallback xmlns="">
      <p:transition advTm="830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1536449" y="183636"/>
            <a:ext cx="7175406" cy="601576"/>
          </a:xfrm>
        </p:spPr>
        <p:txBody>
          <a:bodyPr/>
          <a:lstStyle/>
          <a:p>
            <a:r>
              <a:rPr kumimoji="1" lang="es-PE" altLang="ja-JP">
                <a:solidFill>
                  <a:srgbClr val="0070C0"/>
                </a:solidFill>
                <a:latin typeface="+mn-lt"/>
              </a:rPr>
              <a:t>Instituciones aliadas</a:t>
            </a: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2"/>
          </p:nvPr>
        </p:nvSpPr>
        <p:spPr>
          <a:xfrm>
            <a:off x="2411760" y="1203598"/>
            <a:ext cx="2101527" cy="360040"/>
          </a:xfrm>
        </p:spPr>
        <p:txBody>
          <a:bodyPr/>
          <a:lstStyle/>
          <a:p>
            <a:r>
              <a:rPr kumimoji="1" lang="es-PE" altLang="ja-JP" dirty="0">
                <a:latin typeface="+mn-lt"/>
              </a:rPr>
              <a:t>CEM</a:t>
            </a: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3"/>
          </p:nvPr>
        </p:nvSpPr>
        <p:spPr>
          <a:xfrm>
            <a:off x="2428423" y="1563638"/>
            <a:ext cx="1885229" cy="507504"/>
          </a:xfrm>
        </p:spPr>
        <p:txBody>
          <a:bodyPr/>
          <a:lstStyle/>
          <a:p>
            <a:r>
              <a:rPr lang="es-PE" altLang="ja-JP" dirty="0">
                <a:solidFill>
                  <a:schemeClr val="tx1"/>
                </a:solidFill>
              </a:rPr>
              <a:t>Centro Emergencia Mujer </a:t>
            </a:r>
            <a:endParaRPr kumimoji="1" lang="es-PE" altLang="ja-JP" dirty="0">
              <a:solidFill>
                <a:schemeClr val="tx1"/>
              </a:solidFill>
            </a:endParaRP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4"/>
          </p:nvPr>
        </p:nvSpPr>
        <p:spPr>
          <a:xfrm>
            <a:off x="1147269" y="2067694"/>
            <a:ext cx="2801620" cy="360040"/>
          </a:xfrm>
        </p:spPr>
        <p:txBody>
          <a:bodyPr/>
          <a:lstStyle/>
          <a:p>
            <a:r>
              <a:rPr kumimoji="1" lang="es-PE" altLang="ja-JP" dirty="0">
                <a:latin typeface="+mn-lt"/>
              </a:rPr>
              <a:t>DEMUNA</a:t>
            </a: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5"/>
          </p:nvPr>
        </p:nvSpPr>
        <p:spPr>
          <a:xfrm>
            <a:off x="1146115" y="2473653"/>
            <a:ext cx="2809701" cy="458137"/>
          </a:xfrm>
        </p:spPr>
        <p:txBody>
          <a:bodyPr/>
          <a:lstStyle/>
          <a:p>
            <a:r>
              <a:rPr lang="es-PE" altLang="ja-JP" dirty="0">
                <a:solidFill>
                  <a:schemeClr val="tx1"/>
                </a:solidFill>
              </a:rPr>
              <a:t>Defensoría Municipal del Niño, Niña y Adolescente</a:t>
            </a:r>
            <a:endParaRPr kumimoji="1" lang="es-PE" altLang="ja-JP" dirty="0">
              <a:solidFill>
                <a:schemeClr val="tx1"/>
              </a:solidFill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6"/>
          </p:nvPr>
        </p:nvSpPr>
        <p:spPr>
          <a:xfrm>
            <a:off x="1911540" y="3291830"/>
            <a:ext cx="2101527" cy="360040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Centros de Salud</a:t>
            </a:r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8"/>
          </p:nvPr>
        </p:nvSpPr>
        <p:spPr>
          <a:xfrm>
            <a:off x="4860032" y="1563638"/>
            <a:ext cx="1801160" cy="360040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UGEL </a:t>
            </a:r>
            <a:r>
              <a:rPr lang="es-PE" altLang="ja-JP" dirty="0" err="1">
                <a:latin typeface="+mn-lt"/>
              </a:rPr>
              <a:t>N°</a:t>
            </a:r>
            <a:r>
              <a:rPr lang="es-PE" altLang="ja-JP" dirty="0">
                <a:latin typeface="+mn-lt"/>
              </a:rPr>
              <a:t> 06</a:t>
            </a:r>
          </a:p>
          <a:p>
            <a:endParaRPr kumimoji="1" lang="es-PE" altLang="ja-JP" dirty="0">
              <a:latin typeface="+mn-lt"/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9"/>
          </p:nvPr>
        </p:nvSpPr>
        <p:spPr>
          <a:xfrm>
            <a:off x="4911664" y="1995686"/>
            <a:ext cx="1806356" cy="458137"/>
          </a:xfrm>
        </p:spPr>
        <p:txBody>
          <a:bodyPr/>
          <a:lstStyle/>
          <a:p>
            <a:endParaRPr kumimoji="1" lang="es-PE" altLang="ja-JP" dirty="0">
              <a:solidFill>
                <a:schemeClr val="tx1"/>
              </a:solidFill>
            </a:endParaRPr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0"/>
          </p:nvPr>
        </p:nvSpPr>
        <p:spPr>
          <a:xfrm>
            <a:off x="5126627" y="2427734"/>
            <a:ext cx="2778146" cy="360040"/>
          </a:xfrm>
        </p:spPr>
        <p:txBody>
          <a:bodyPr/>
          <a:lstStyle/>
          <a:p>
            <a:r>
              <a:rPr kumimoji="1" lang="es-PE" altLang="ja-JP" dirty="0">
                <a:latin typeface="+mn-lt"/>
              </a:rPr>
              <a:t>Defensa Civil</a:t>
            </a:r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31"/>
          </p:nvPr>
        </p:nvSpPr>
        <p:spPr>
          <a:xfrm>
            <a:off x="5170216" y="2833693"/>
            <a:ext cx="2786160" cy="458137"/>
          </a:xfrm>
        </p:spPr>
        <p:txBody>
          <a:bodyPr/>
          <a:lstStyle/>
          <a:p>
            <a:r>
              <a:rPr lang="es-PE" altLang="ja-JP" dirty="0">
                <a:solidFill>
                  <a:schemeClr val="tx1"/>
                </a:solidFill>
              </a:rPr>
              <a:t>Municipalidad de Lurigancho</a:t>
            </a:r>
            <a:endParaRPr kumimoji="1" lang="es-PE" altLang="ja-JP" dirty="0">
              <a:solidFill>
                <a:schemeClr val="tx1"/>
              </a:solidFill>
            </a:endParaRPr>
          </a:p>
        </p:txBody>
      </p:sp>
      <p:sp>
        <p:nvSpPr>
          <p:cNvPr id="36" name="テキスト プレースホルダー 35"/>
          <p:cNvSpPr>
            <a:spLocks noGrp="1"/>
          </p:cNvSpPr>
          <p:nvPr>
            <p:ph type="body" sz="quarter" idx="32"/>
          </p:nvPr>
        </p:nvSpPr>
        <p:spPr>
          <a:xfrm>
            <a:off x="5125092" y="3651870"/>
            <a:ext cx="1869777" cy="360040"/>
          </a:xfrm>
        </p:spPr>
        <p:txBody>
          <a:bodyPr/>
          <a:lstStyle/>
          <a:p>
            <a:r>
              <a:rPr lang="es-PE" altLang="ja-JP" dirty="0">
                <a:latin typeface="+mn-lt"/>
              </a:rPr>
              <a:t>ONG </a:t>
            </a:r>
            <a:endParaRPr kumimoji="1" lang="es-PE" altLang="ja-JP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45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355"/>
    </mc:Choice>
    <mc:Fallback xmlns="">
      <p:transition advTm="1535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プレースホルダー 36"/>
          <p:cNvSpPr>
            <a:spLocks noGrp="1"/>
          </p:cNvSpPr>
          <p:nvPr>
            <p:ph type="body" sz="quarter" idx="11"/>
          </p:nvPr>
        </p:nvSpPr>
        <p:spPr>
          <a:ln w="53975">
            <a:solidFill>
              <a:srgbClr val="FFC000"/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ln w="38100">
            <a:solidFill>
              <a:schemeClr val="tx1">
                <a:lumMod val="40000"/>
                <a:lumOff val="60000"/>
              </a:schemeClr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4"/>
          </p:nvPr>
        </p:nvSpPr>
        <p:spPr>
          <a:ln w="38100">
            <a:solidFill>
              <a:schemeClr val="accent3"/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latin typeface="+mn-lt"/>
              </a:rPr>
              <a:t>4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7"/>
          </p:nvPr>
        </p:nvSpPr>
        <p:spPr>
          <a:xfrm>
            <a:off x="5370061" y="2953041"/>
            <a:ext cx="3168627" cy="504056"/>
          </a:xfrm>
        </p:spPr>
        <p:txBody>
          <a:bodyPr>
            <a:normAutofit fontScale="92500" lnSpcReduction="20000"/>
          </a:bodyPr>
          <a:lstStyle/>
          <a:p>
            <a:r>
              <a:rPr lang="es-PE" altLang="ja-JP" b="1" dirty="0">
                <a:latin typeface="+mn-lt"/>
              </a:rPr>
              <a:t>Fase I del proyecto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ln w="3175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9"/>
          </p:nvPr>
        </p:nvSpPr>
        <p:spPr>
          <a:ln w="28575">
            <a:solidFill>
              <a:schemeClr val="accent2"/>
            </a:solidFill>
            <a:prstDash val="sysDash"/>
          </a:ln>
        </p:spPr>
        <p:txBody>
          <a:bodyPr>
            <a:normAutofit fontScale="25000" lnSpcReduction="20000"/>
          </a:bodyPr>
          <a:lstStyle/>
          <a:p>
            <a:endParaRPr kumimoji="1" lang="ja-JP" altLang="en-U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2"/>
          </p:nvPr>
        </p:nvSpPr>
        <p:spPr>
          <a:ln w="38100">
            <a:solidFill>
              <a:schemeClr val="tx1">
                <a:lumMod val="60000"/>
                <a:lumOff val="40000"/>
              </a:schemeClr>
            </a:solidFill>
            <a:prstDash val="sysDash"/>
          </a:ln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40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96"/>
    </mc:Choice>
    <mc:Fallback xmlns="">
      <p:transition advTm="36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プレースホルダー 36"/>
          <p:cNvSpPr>
            <a:spLocks noGrp="1"/>
          </p:cNvSpPr>
          <p:nvPr>
            <p:ph type="body" sz="quarter" idx="11"/>
          </p:nvPr>
        </p:nvSpPr>
        <p:spPr>
          <a:ln w="53975">
            <a:solidFill>
              <a:srgbClr val="FFC000"/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ln w="38100">
            <a:solidFill>
              <a:schemeClr val="tx1">
                <a:lumMod val="40000"/>
                <a:lumOff val="60000"/>
              </a:schemeClr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4"/>
          </p:nvPr>
        </p:nvSpPr>
        <p:spPr>
          <a:ln w="38100">
            <a:solidFill>
              <a:schemeClr val="accent3"/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latin typeface="+mn-lt"/>
              </a:rPr>
              <a:t>4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7"/>
          </p:nvPr>
        </p:nvSpPr>
        <p:spPr>
          <a:xfrm>
            <a:off x="5370061" y="2953041"/>
            <a:ext cx="3168627" cy="504056"/>
          </a:xfrm>
        </p:spPr>
        <p:txBody>
          <a:bodyPr>
            <a:normAutofit fontScale="92500" lnSpcReduction="20000"/>
          </a:bodyPr>
          <a:lstStyle/>
          <a:p>
            <a:r>
              <a:rPr lang="es-PE" altLang="ja-JP" b="1" dirty="0">
                <a:latin typeface="+mn-lt"/>
              </a:rPr>
              <a:t>Acerca de nosotros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ln w="3175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9"/>
          </p:nvPr>
        </p:nvSpPr>
        <p:spPr>
          <a:ln w="28575">
            <a:solidFill>
              <a:schemeClr val="accent2"/>
            </a:solidFill>
            <a:prstDash val="sysDash"/>
          </a:ln>
        </p:spPr>
        <p:txBody>
          <a:bodyPr>
            <a:normAutofit fontScale="25000" lnSpcReduction="20000"/>
          </a:bodyPr>
          <a:lstStyle/>
          <a:p>
            <a:endParaRPr kumimoji="1" lang="ja-JP" altLang="en-U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2"/>
          </p:nvPr>
        </p:nvSpPr>
        <p:spPr>
          <a:ln w="38100">
            <a:solidFill>
              <a:schemeClr val="tx1">
                <a:lumMod val="60000"/>
                <a:lumOff val="40000"/>
              </a:schemeClr>
            </a:solidFill>
            <a:prstDash val="sysDash"/>
          </a:ln>
        </p:spPr>
        <p:txBody>
          <a:bodyPr/>
          <a:lstStyle/>
          <a:p>
            <a:endParaRPr lang="es-PE" dirty="0"/>
          </a:p>
        </p:txBody>
      </p:sp>
      <p:pic>
        <p:nvPicPr>
          <p:cNvPr id="14" name="Picture 2" descr="D:\Documentos Mosi\2017\CESIP\FOTOS\logo CESIP.jpg">
            <a:extLst>
              <a:ext uri="{FF2B5EF4-FFF2-40B4-BE49-F238E27FC236}">
                <a16:creationId xmlns:a16="http://schemas.microsoft.com/office/drawing/2014/main" id="{DFEABEC1-7C2F-4B9C-8FB9-40659239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47" y="1175725"/>
            <a:ext cx="2334163" cy="16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96"/>
    </mc:Choice>
    <mc:Fallback xmlns="">
      <p:transition advTm="36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9" b="23879"/>
          <a:stretch>
            <a:fillRect/>
          </a:stretch>
        </p:blipFill>
        <p:spPr>
          <a:xfrm>
            <a:off x="-180527" y="-9101"/>
            <a:ext cx="9339410" cy="3146783"/>
          </a:xfrm>
        </p:spPr>
      </p:pic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14883" y="2008672"/>
            <a:ext cx="9144000" cy="573315"/>
          </a:xfrm>
        </p:spPr>
        <p:txBody>
          <a:bodyPr>
            <a:normAutofit fontScale="92500" lnSpcReduction="10000"/>
          </a:bodyPr>
          <a:lstStyle/>
          <a:p>
            <a:pPr marL="2387600" lvl="5" indent="0">
              <a:buNone/>
            </a:pPr>
            <a:endParaRPr kumimoji="1" lang="es-PE" altLang="ja-JP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FC96CC-2E73-4F2C-AAE0-76F5A633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1987"/>
            <a:ext cx="3707904" cy="27809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3E9C7E-9BE9-43C2-BE71-4BE1E206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477" y="2563404"/>
            <a:ext cx="3440128" cy="25800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04B441-76AA-4051-88EA-E0391B917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87292" y="2910549"/>
            <a:ext cx="2710389" cy="2032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7E5C83-530F-4889-8F73-F0083E4ED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560" y="17269"/>
            <a:ext cx="2655204" cy="19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90"/>
    </mc:Choice>
    <mc:Fallback xmlns="">
      <p:transition advTm="51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8E2B6-8DEF-4CF7-9F3E-D3F67271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73776EA-CC7B-4284-973B-88543E82B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3991C1-2110-47CF-B80A-A4155B10C3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768D160F-648F-4871-9613-9ECC91E17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B9C8BC8-70A3-45A1-B65C-2A0AACE206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7BA98BD-C9A5-4215-B780-CA186BC6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62"/>
            <a:ext cx="9230257" cy="577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9B037A5-A9BB-4F8C-9E48-F8F1A8E467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4554219"/>
            <a:ext cx="4121478" cy="573315"/>
          </a:xfrm>
        </p:spPr>
        <p:txBody>
          <a:bodyPr/>
          <a:lstStyle/>
          <a:p>
            <a:r>
              <a:rPr lang="es-PE" dirty="0"/>
              <a:t>IE </a:t>
            </a:r>
            <a:r>
              <a:rPr lang="es-PE" dirty="0" err="1"/>
              <a:t>N°</a:t>
            </a:r>
            <a:r>
              <a:rPr lang="es-PE" dirty="0"/>
              <a:t> 1250 </a:t>
            </a:r>
            <a:r>
              <a:rPr lang="es-PE" dirty="0" err="1"/>
              <a:t>Haras</a:t>
            </a:r>
            <a:r>
              <a:rPr lang="es-PE" dirty="0"/>
              <a:t> el Huayco</a:t>
            </a:r>
          </a:p>
        </p:txBody>
      </p:sp>
    </p:spTree>
    <p:extLst>
      <p:ext uri="{BB962C8B-B14F-4D97-AF65-F5344CB8AC3E}">
        <p14:creationId xmlns:p14="http://schemas.microsoft.com/office/powerpoint/2010/main" val="216137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32008-E612-4BCF-8959-8CF8A758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1CBB09B-7135-45CB-ACD4-D2145E6D7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9E6B77-6F1D-48DF-AAAB-7C641652F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2F4BE2A4-E9AC-4F34-B7E3-EA3E63E4CC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2786F55-421B-40C3-8357-5189655046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9" name="2 Marcador de posición de imagen">
            <a:extLst>
              <a:ext uri="{FF2B5EF4-FFF2-40B4-BE49-F238E27FC236}">
                <a16:creationId xmlns:a16="http://schemas.microsoft.com/office/drawing/2014/main" id="{F848161B-6861-430F-88B6-2455FEAB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12497"/>
          <a:stretch>
            <a:fillRect/>
          </a:stretch>
        </p:blipFill>
        <p:spPr>
          <a:xfrm>
            <a:off x="-6272" y="0"/>
            <a:ext cx="9146823" cy="5145088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50078BF-3AD4-425C-A3D5-780EFF5890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9720" y="4564919"/>
            <a:ext cx="3544392" cy="594967"/>
          </a:xfrm>
        </p:spPr>
        <p:txBody>
          <a:bodyPr/>
          <a:lstStyle/>
          <a:p>
            <a:r>
              <a:rPr lang="es-PE" dirty="0"/>
              <a:t>IE </a:t>
            </a:r>
            <a:r>
              <a:rPr lang="es-PE" dirty="0" err="1"/>
              <a:t>N°</a:t>
            </a:r>
            <a:r>
              <a:rPr lang="es-PE" dirty="0"/>
              <a:t> 1224 El Paraíso</a:t>
            </a:r>
          </a:p>
        </p:txBody>
      </p:sp>
    </p:spTree>
    <p:extLst>
      <p:ext uri="{BB962C8B-B14F-4D97-AF65-F5344CB8AC3E}">
        <p14:creationId xmlns:p14="http://schemas.microsoft.com/office/powerpoint/2010/main" val="3477023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23 Marcador de posición de imagen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/>
      </p:pic>
      <p:pic>
        <p:nvPicPr>
          <p:cNvPr id="32" name="31 Marcador de posición de imagen"/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  <p:pic>
        <p:nvPicPr>
          <p:cNvPr id="44" name="43 Marcador de posición de imagen"/>
          <p:cNvPicPr>
            <a:picLocks noGrp="1" noChangeAspect="1"/>
          </p:cNvPicPr>
          <p:nvPr>
            <p:ph type="pic" sz="quarter" idx="3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  <p:sp>
        <p:nvSpPr>
          <p:cNvPr id="20" name="タイトル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>
                <a:latin typeface="+mn-lt"/>
              </a:rPr>
              <a:t>Fase</a:t>
            </a:r>
            <a:r>
              <a:rPr lang="en-US" altLang="ja-JP" dirty="0">
                <a:latin typeface="+mn-lt"/>
              </a:rPr>
              <a:t> I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45" name="44 Marcador de posición de imagen"/>
          <p:cNvPicPr>
            <a:picLocks noGrp="1" noChangeAspect="1"/>
          </p:cNvPicPr>
          <p:nvPr>
            <p:ph type="pic" sz="quarter" idx="2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 b="13160"/>
          <a:stretch>
            <a:fillRect/>
          </a:stretch>
        </p:blipFill>
        <p:spPr/>
      </p:pic>
      <p:pic>
        <p:nvPicPr>
          <p:cNvPr id="23" name="22 Marcador de posición de imagen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  <p:pic>
        <p:nvPicPr>
          <p:cNvPr id="31" name="30 Marcador de posición de imagen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/>
      </p:pic>
      <p:pic>
        <p:nvPicPr>
          <p:cNvPr id="34" name="33 Marcador de posición de imagen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3182"/>
          <a:stretch>
            <a:fillRect/>
          </a:stretch>
        </p:blipFill>
        <p:spPr/>
      </p:pic>
      <p:pic>
        <p:nvPicPr>
          <p:cNvPr id="33" name="32 Marcador de posición de imagen"/>
          <p:cNvPicPr>
            <a:picLocks noGrp="1" noChangeAspect="1"/>
          </p:cNvPicPr>
          <p:nvPr>
            <p:ph type="pic" sz="quarter" idx="3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  <p:pic>
        <p:nvPicPr>
          <p:cNvPr id="53" name="52 Marcador de posición de imagen"/>
          <p:cNvPicPr>
            <a:picLocks noGrp="1" noChangeAspect="1"/>
          </p:cNvPicPr>
          <p:nvPr>
            <p:ph type="pic" sz="quarter" idx="36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  <p:pic>
        <p:nvPicPr>
          <p:cNvPr id="29" name="28 Marcador de posición de imagen"/>
          <p:cNvPicPr>
            <a:picLocks noGrp="1" noChangeAspect="1"/>
          </p:cNvPicPr>
          <p:nvPr>
            <p:ph type="pic" sz="quarter" idx="27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/>
      </p:pic>
      <p:sp>
        <p:nvSpPr>
          <p:cNvPr id="5" name="4 Marcador de texto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b="1" dirty="0"/>
              <a:t>2017 - 2019</a:t>
            </a:r>
            <a:endParaRPr lang="es-PE" b="1" dirty="0"/>
          </a:p>
        </p:txBody>
      </p:sp>
      <p:pic>
        <p:nvPicPr>
          <p:cNvPr id="37" name="36 Marcador de posición de imagen"/>
          <p:cNvPicPr>
            <a:picLocks noGrp="1" noChangeAspect="1"/>
          </p:cNvPicPr>
          <p:nvPr>
            <p:ph type="pic" sz="quarter" idx="33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3" r="21393"/>
          <a:stretch>
            <a:fillRect/>
          </a:stretch>
        </p:blipFill>
        <p:spPr/>
      </p:pic>
      <p:pic>
        <p:nvPicPr>
          <p:cNvPr id="43" name="42 Marcador de posición de imagen"/>
          <p:cNvPicPr>
            <a:picLocks noGrp="1" noChangeAspect="1"/>
          </p:cNvPicPr>
          <p:nvPr>
            <p:ph type="pic" sz="quarter" idx="34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  <p:pic>
        <p:nvPicPr>
          <p:cNvPr id="42" name="41 Marcador de posición de imagen"/>
          <p:cNvPicPr>
            <a:picLocks noGrp="1" noChangeAspect="1"/>
          </p:cNvPicPr>
          <p:nvPr>
            <p:ph type="pic" sz="quarter" idx="14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 b="13160"/>
          <a:stretch>
            <a:fillRect/>
          </a:stretch>
        </p:blipFill>
        <p:spPr/>
      </p:pic>
      <p:pic>
        <p:nvPicPr>
          <p:cNvPr id="49" name="48 Marcador de posición de imagen"/>
          <p:cNvPicPr>
            <a:picLocks noGrp="1" noChangeAspect="1"/>
          </p:cNvPicPr>
          <p:nvPr>
            <p:ph type="pic" sz="quarter" idx="39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11921"/>
          <a:stretch>
            <a:fillRect/>
          </a:stretch>
        </p:blipFill>
        <p:spPr/>
      </p:pic>
      <p:pic>
        <p:nvPicPr>
          <p:cNvPr id="52" name="51 Marcador de posición de imagen"/>
          <p:cNvPicPr>
            <a:picLocks noGrp="1" noChangeAspect="1"/>
          </p:cNvPicPr>
          <p:nvPr>
            <p:ph type="pic" sz="quarter" idx="30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/>
      </p:pic>
      <p:pic>
        <p:nvPicPr>
          <p:cNvPr id="55" name="54 Marcador de posición de imagen"/>
          <p:cNvPicPr>
            <a:picLocks noGrp="1" noChangeAspect="1"/>
          </p:cNvPicPr>
          <p:nvPr>
            <p:ph type="pic" sz="quarter" idx="40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11921"/>
          <a:stretch>
            <a:fillRect/>
          </a:stretch>
        </p:blipFill>
        <p:spPr/>
      </p:pic>
      <p:pic>
        <p:nvPicPr>
          <p:cNvPr id="57" name="56 Marcador de posición de imagen"/>
          <p:cNvPicPr>
            <a:picLocks noGrp="1" noChangeAspect="1"/>
          </p:cNvPicPr>
          <p:nvPr>
            <p:ph type="pic" sz="quarter" idx="12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r="1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21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08"/>
    </mc:Choice>
    <mc:Fallback xmlns="">
      <p:transition advTm="530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altLang="ja-JP" dirty="0">
                <a:solidFill>
                  <a:schemeClr val="tx1"/>
                </a:solidFill>
                <a:latin typeface="+mn-lt"/>
              </a:rPr>
              <a:t>Nuestros productos</a:t>
            </a:r>
            <a:endParaRPr kumimoji="1" lang="es-PE" altLang="ja-JP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s-PE" altLang="ja-JP"/>
              <a:t>Para estudiantes y docentes</a:t>
            </a:r>
            <a:endParaRPr kumimoji="1" lang="es-PE" altLang="ja-JP"/>
          </a:p>
        </p:txBody>
      </p:sp>
      <p:pic>
        <p:nvPicPr>
          <p:cNvPr id="12" name="11 Marcador de posición de imagen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3" name="12 Marcador de posición de imagen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844037" y="-20538"/>
            <a:ext cx="1800156" cy="1800000"/>
          </a:xfrm>
        </p:spPr>
      </p:pic>
      <p:pic>
        <p:nvPicPr>
          <p:cNvPr id="18" name="17 Marcador de posición de imagen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17"/>
          <a:stretch>
            <a:fillRect/>
          </a:stretch>
        </p:blipFill>
        <p:spPr/>
      </p:pic>
      <p:pic>
        <p:nvPicPr>
          <p:cNvPr id="23" name="22 Marcador de posición de imagen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>
            <a:fillRect/>
          </a:stretch>
        </p:blipFill>
        <p:spPr/>
      </p:pic>
      <p:pic>
        <p:nvPicPr>
          <p:cNvPr id="24" name="23 Marcador de posición de imagen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18 Marcador de posición de imagen"/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27" name="26 Marcador de posición de imagen"/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31" name="30 Marcador de posición de imagen"/>
          <p:cNvPicPr>
            <a:picLocks noGrp="1" noChangeAspect="1"/>
          </p:cNvPicPr>
          <p:nvPr>
            <p:ph type="pic" sz="quarter" idx="2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r="4702"/>
          <a:stretch>
            <a:fillRect/>
          </a:stretch>
        </p:blipFill>
        <p:spPr/>
      </p:pic>
      <p:pic>
        <p:nvPicPr>
          <p:cNvPr id="30" name="29 Marcador de posición de imagen"/>
          <p:cNvPicPr>
            <a:picLocks noGrp="1" noChangeAspect="1"/>
          </p:cNvPicPr>
          <p:nvPr>
            <p:ph type="pic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34" name="33 Marcador de posición de imagen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4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97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87"/>
    </mc:Choice>
    <mc:Fallback xmlns="">
      <p:transition advTm="598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プレースホルダー 36"/>
          <p:cNvSpPr>
            <a:spLocks noGrp="1"/>
          </p:cNvSpPr>
          <p:nvPr>
            <p:ph type="body" sz="quarter" idx="11"/>
          </p:nvPr>
        </p:nvSpPr>
        <p:spPr>
          <a:ln w="53975">
            <a:solidFill>
              <a:srgbClr val="FFC000"/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ln w="38100">
            <a:solidFill>
              <a:schemeClr val="tx1">
                <a:lumMod val="40000"/>
                <a:lumOff val="60000"/>
              </a:schemeClr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4"/>
          </p:nvPr>
        </p:nvSpPr>
        <p:spPr>
          <a:ln w="38100">
            <a:solidFill>
              <a:schemeClr val="accent3"/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latin typeface="+mn-lt"/>
              </a:rPr>
              <a:t>4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7"/>
          </p:nvPr>
        </p:nvSpPr>
        <p:spPr>
          <a:xfrm>
            <a:off x="5370061" y="2953041"/>
            <a:ext cx="3168627" cy="504056"/>
          </a:xfrm>
        </p:spPr>
        <p:txBody>
          <a:bodyPr>
            <a:normAutofit fontScale="92500" lnSpcReduction="20000"/>
          </a:bodyPr>
          <a:lstStyle/>
          <a:p>
            <a:r>
              <a:rPr lang="es-PE" altLang="ja-JP" b="1" dirty="0">
                <a:latin typeface="+mn-lt"/>
              </a:rPr>
              <a:t>¡GRACIAS!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>
          <a:ln w="3175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9"/>
          </p:nvPr>
        </p:nvSpPr>
        <p:spPr>
          <a:ln w="28575">
            <a:solidFill>
              <a:schemeClr val="accent2"/>
            </a:solidFill>
            <a:prstDash val="sysDash"/>
          </a:ln>
        </p:spPr>
        <p:txBody>
          <a:bodyPr>
            <a:normAutofit fontScale="25000" lnSpcReduction="20000"/>
          </a:bodyPr>
          <a:lstStyle/>
          <a:p>
            <a:endParaRPr kumimoji="1" lang="ja-JP" altLang="en-U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2"/>
          </p:nvPr>
        </p:nvSpPr>
        <p:spPr>
          <a:ln w="38100">
            <a:solidFill>
              <a:schemeClr val="tx1">
                <a:lumMod val="60000"/>
                <a:lumOff val="40000"/>
              </a:schemeClr>
            </a:solidFill>
            <a:prstDash val="sysDash"/>
          </a:ln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686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96"/>
    </mc:Choice>
    <mc:Fallback xmlns="">
      <p:transition advTm="36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430495" y="1371600"/>
            <a:ext cx="394172" cy="81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es-PE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/>
          </p:nvPr>
        </p:nvSpPr>
        <p:spPr>
          <a:xfrm>
            <a:off x="4211960" y="643304"/>
            <a:ext cx="4466654" cy="1732950"/>
          </a:xfrm>
        </p:spPr>
        <p:txBody>
          <a:bodyPr>
            <a:noAutofit/>
          </a:bodyPr>
          <a:lstStyle/>
          <a:p>
            <a:pPr algn="just"/>
            <a:r>
              <a:rPr lang="es-PE" sz="1600" dirty="0">
                <a:solidFill>
                  <a:schemeClr val="tx1"/>
                </a:solidFill>
                <a:latin typeface="Calibri" pitchFamily="34" charset="0"/>
              </a:rPr>
              <a:t>El CESIP es una organización no gubernamental de desarrollo, fundada en 1976, comprometida con el ejercicio pleno de derechos de los niños, niñas y adolescentes. Para ello, promueve la superación de las barreras personales, institucionales y sociales, especialmente la igualdad de género.</a:t>
            </a:r>
          </a:p>
          <a:p>
            <a:pPr algn="just"/>
            <a:r>
              <a:rPr lang="es-PE" sz="1600" dirty="0">
                <a:solidFill>
                  <a:schemeClr val="tx1"/>
                </a:solidFill>
                <a:latin typeface="Calibri" pitchFamily="34" charset="0"/>
              </a:rPr>
              <a:t>Interviene en el desarrollo de capacidades personales y colectivas, en la institucionalización de mecanismos de promoción y protección, la articulación de programas, y la incidencia social y política, con la participación de los diferentes actores sociales.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just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63DC7EC-EE78-4D89-AAE1-79778828BF3F}"/>
              </a:ext>
            </a:extLst>
          </p:cNvPr>
          <p:cNvSpPr txBox="1">
            <a:spLocks/>
          </p:cNvSpPr>
          <p:nvPr/>
        </p:nvSpPr>
        <p:spPr>
          <a:xfrm>
            <a:off x="1403648" y="1917208"/>
            <a:ext cx="1944216" cy="94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1000" b="0" i="0" u="none" strike="noStrike" cap="none" baseline="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101600" indent="0">
              <a:buFont typeface="Lato Light"/>
              <a:buNone/>
            </a:pPr>
            <a:r>
              <a:rPr lang="es-PE" sz="3600" b="1" dirty="0">
                <a:solidFill>
                  <a:schemeClr val="tx1"/>
                </a:solidFill>
              </a:rPr>
              <a:t>MISIÓN</a:t>
            </a:r>
            <a:endParaRPr lang="es-PE" sz="500" b="1" dirty="0"/>
          </a:p>
        </p:txBody>
      </p:sp>
    </p:spTree>
    <p:extLst>
      <p:ext uri="{BB962C8B-B14F-4D97-AF65-F5344CB8AC3E}">
        <p14:creationId xmlns:p14="http://schemas.microsoft.com/office/powerpoint/2010/main" val="30448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06"/>
    </mc:Choice>
    <mc:Fallback xmlns="">
      <p:transition advTm="38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0F791-43AE-4D17-98F7-C0F0C231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KCDJ,MIDIDI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3263C8-B742-44DB-85FF-5AA21FA8E3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122" y="493765"/>
            <a:ext cx="3995936" cy="3816424"/>
          </a:xfrm>
        </p:spPr>
        <p:txBody>
          <a:bodyPr>
            <a:normAutofit fontScale="25000" lnSpcReduction="20000"/>
          </a:bodyPr>
          <a:lstStyle/>
          <a:p>
            <a:pPr marL="101600" indent="0" algn="just">
              <a:lnSpc>
                <a:spcPct val="120000"/>
              </a:lnSpc>
              <a:buNone/>
            </a:pPr>
            <a:r>
              <a:rPr lang="es-PE" sz="5600" dirty="0">
                <a:solidFill>
                  <a:schemeClr val="tx1"/>
                </a:solidFill>
              </a:rPr>
              <a:t>El CESIP aspira a una sociedad justa, inclusiva y democrática, en la que todas las personas, especialmente las niñas, niños y adolescentes, se reconocen y son reconocidas como sujetos de derechos, en un contexto de igualdad de género.</a:t>
            </a:r>
          </a:p>
          <a:p>
            <a:pPr marL="101600" indent="0" algn="just">
              <a:lnSpc>
                <a:spcPct val="120000"/>
              </a:lnSpc>
              <a:buNone/>
            </a:pPr>
            <a:r>
              <a:rPr lang="es-PE" sz="5600" dirty="0">
                <a:solidFill>
                  <a:schemeClr val="tx1"/>
                </a:solidFill>
              </a:rPr>
              <a:t>Una sociedad en la que las mujeres ejercen sus derechos, libre de violencia, respetuosa de las personas con discapacidades, de las diferencias de edad, origen étnico, cultura, diversidad sexual e ideología. En las que las personas acceden a oportunidades, recursos y capacidades para el ejercicio de su ciudadanía, en armonía con el ambiente.</a:t>
            </a:r>
          </a:p>
          <a:p>
            <a:pPr marL="101600" indent="0" algn="just">
              <a:lnSpc>
                <a:spcPct val="120000"/>
              </a:lnSpc>
              <a:buNone/>
            </a:pPr>
            <a:r>
              <a:rPr lang="es-PE" sz="5600" dirty="0">
                <a:solidFill>
                  <a:schemeClr val="tx1"/>
                </a:solidFill>
              </a:rPr>
              <a:t>Una sociedad con un Estado laico promotor y protector de derechos, y una sociedad civil activa y vigilante, que actúan con étnica, transparencia y eficacia.</a:t>
            </a:r>
          </a:p>
          <a:p>
            <a:pPr marL="101600" indent="0">
              <a:buNone/>
            </a:pPr>
            <a:r>
              <a:rPr lang="es-PE" dirty="0"/>
              <a:t>c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A53403-B194-4F36-9847-25B279508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1C822208-92F9-47DA-8EEC-A1F795423591}"/>
              </a:ext>
            </a:extLst>
          </p:cNvPr>
          <p:cNvSpPr txBox="1">
            <a:spLocks/>
          </p:cNvSpPr>
          <p:nvPr/>
        </p:nvSpPr>
        <p:spPr>
          <a:xfrm>
            <a:off x="1356938" y="1965642"/>
            <a:ext cx="1902145" cy="8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1000" b="0" i="0" u="none" strike="noStrike" cap="none" baseline="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101600" indent="0">
              <a:buFont typeface="Lato Light"/>
              <a:buNone/>
            </a:pPr>
            <a:r>
              <a:rPr lang="es-PE" sz="3600" b="1" dirty="0">
                <a:solidFill>
                  <a:schemeClr val="tx1"/>
                </a:solidFill>
              </a:rPr>
              <a:t>VISIÓN</a:t>
            </a:r>
            <a:endParaRPr lang="es-PE" sz="500" b="1" dirty="0"/>
          </a:p>
        </p:txBody>
      </p:sp>
    </p:spTree>
    <p:extLst>
      <p:ext uri="{BB962C8B-B14F-4D97-AF65-F5344CB8AC3E}">
        <p14:creationId xmlns:p14="http://schemas.microsoft.com/office/powerpoint/2010/main" val="274245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297EB-650A-4B13-B56E-6C7551D1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38835D-B4CA-4F2A-A303-A8833B778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977" y="888672"/>
            <a:ext cx="3325087" cy="30303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PE" sz="1500" dirty="0">
                <a:solidFill>
                  <a:schemeClr val="tx1"/>
                </a:solidFill>
              </a:rPr>
              <a:t>Escuelas promotoras y protectoras de derechos</a:t>
            </a:r>
          </a:p>
          <a:p>
            <a:pPr>
              <a:lnSpc>
                <a:spcPct val="120000"/>
              </a:lnSpc>
            </a:pPr>
            <a:r>
              <a:rPr lang="es-PE" sz="1500" dirty="0">
                <a:solidFill>
                  <a:schemeClr val="tx1"/>
                </a:solidFill>
              </a:rPr>
              <a:t>Vida libre de violencia con NNA y mujeres adultas</a:t>
            </a:r>
          </a:p>
          <a:p>
            <a:pPr>
              <a:lnSpc>
                <a:spcPct val="120000"/>
              </a:lnSpc>
            </a:pPr>
            <a:r>
              <a:rPr lang="es-PE" sz="1500" dirty="0">
                <a:solidFill>
                  <a:schemeClr val="tx1"/>
                </a:solidFill>
              </a:rPr>
              <a:t>Prevención y erradicación del trabajo infantil y protección de adolescentes que trabajan</a:t>
            </a:r>
          </a:p>
          <a:p>
            <a:pPr>
              <a:lnSpc>
                <a:spcPct val="120000"/>
              </a:lnSpc>
            </a:pPr>
            <a:r>
              <a:rPr lang="es-PE" sz="1500" dirty="0">
                <a:solidFill>
                  <a:schemeClr val="tx1"/>
                </a:solidFill>
              </a:rPr>
              <a:t>Protección de la lactancia materna</a:t>
            </a:r>
            <a:endParaRPr lang="es-PE" sz="14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382A15-7263-45C8-A427-6E531BDD0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FA17EE46-4D64-4DEB-8E9F-AF66BB015C29}"/>
              </a:ext>
            </a:extLst>
          </p:cNvPr>
          <p:cNvSpPr txBox="1">
            <a:spLocks/>
          </p:cNvSpPr>
          <p:nvPr/>
        </p:nvSpPr>
        <p:spPr>
          <a:xfrm>
            <a:off x="166491" y="411510"/>
            <a:ext cx="4838070" cy="67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1000" b="0" i="0" u="none" strike="noStrike" cap="none" baseline="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101600" indent="0">
              <a:buFont typeface="Lato Light"/>
              <a:buNone/>
            </a:pPr>
            <a:r>
              <a:rPr lang="es-PE" sz="2800" b="1" dirty="0">
                <a:solidFill>
                  <a:schemeClr val="tx1"/>
                </a:solidFill>
              </a:rPr>
              <a:t>LÍNEAS DE INTERVENCIÓN</a:t>
            </a:r>
            <a:endParaRPr lang="es-PE" sz="300" b="1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478766E5-C6EB-434B-A71C-3EC18BEEF26A}"/>
              </a:ext>
            </a:extLst>
          </p:cNvPr>
          <p:cNvSpPr txBox="1">
            <a:spLocks/>
          </p:cNvSpPr>
          <p:nvPr/>
        </p:nvSpPr>
        <p:spPr>
          <a:xfrm>
            <a:off x="4520607" y="2469126"/>
            <a:ext cx="4457415" cy="8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1000" b="0" i="0" u="none" strike="noStrike" cap="none" baseline="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101600" indent="0">
              <a:buFont typeface="Lato Light"/>
              <a:buNone/>
            </a:pPr>
            <a:r>
              <a:rPr lang="es-PE" sz="2800" b="1" dirty="0">
                <a:solidFill>
                  <a:schemeClr val="tx1"/>
                </a:solidFill>
              </a:rPr>
              <a:t>LÍNEAS TRANSVERSALES</a:t>
            </a:r>
            <a:endParaRPr lang="es-PE" sz="300" b="1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46973121-5A3C-4D52-B5B7-43315F4746DB}"/>
              </a:ext>
            </a:extLst>
          </p:cNvPr>
          <p:cNvSpPr txBox="1">
            <a:spLocks/>
          </p:cNvSpPr>
          <p:nvPr/>
        </p:nvSpPr>
        <p:spPr>
          <a:xfrm>
            <a:off x="4571999" y="3076341"/>
            <a:ext cx="4406023" cy="188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1000" b="0" i="0" u="none" strike="noStrike" cap="none" baseline="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r>
              <a:rPr lang="es-PE" sz="1500" dirty="0">
                <a:solidFill>
                  <a:schemeClr val="tx1"/>
                </a:solidFill>
              </a:rPr>
              <a:t>Desarrollo de las capacidades ciudadanas</a:t>
            </a:r>
          </a:p>
          <a:p>
            <a:r>
              <a:rPr lang="es-PE" sz="1500" dirty="0">
                <a:solidFill>
                  <a:schemeClr val="tx1"/>
                </a:solidFill>
              </a:rPr>
              <a:t>Promoción de mecanismos y soportes</a:t>
            </a:r>
          </a:p>
          <a:p>
            <a:r>
              <a:rPr lang="es-PE" sz="1500" dirty="0">
                <a:solidFill>
                  <a:schemeClr val="tx1"/>
                </a:solidFill>
              </a:rPr>
              <a:t>Incidencia política y social</a:t>
            </a:r>
          </a:p>
          <a:p>
            <a:r>
              <a:rPr lang="es-PE" sz="1500" dirty="0">
                <a:solidFill>
                  <a:schemeClr val="tx1"/>
                </a:solidFill>
              </a:rPr>
              <a:t>Articulación de actores sociales</a:t>
            </a:r>
          </a:p>
        </p:txBody>
      </p:sp>
    </p:spTree>
    <p:extLst>
      <p:ext uri="{BB962C8B-B14F-4D97-AF65-F5344CB8AC3E}">
        <p14:creationId xmlns:p14="http://schemas.microsoft.com/office/powerpoint/2010/main" val="242561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539202" y="1383618"/>
            <a:ext cx="2700534" cy="1438410"/>
          </a:xfrm>
        </p:spPr>
        <p:txBody>
          <a:bodyPr>
            <a:normAutofit fontScale="85000" lnSpcReduction="20000"/>
          </a:bodyPr>
          <a:lstStyle/>
          <a:p>
            <a:r>
              <a:rPr lang="es-PE" altLang="ja-JP" sz="3600" b="1" dirty="0">
                <a:latin typeface="+mn-lt"/>
              </a:rPr>
              <a:t>Objetivo del proyecto</a:t>
            </a:r>
            <a:endParaRPr kumimoji="1" lang="es-PE" altLang="ja-JP" sz="3600" b="1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419872" y="1383618"/>
            <a:ext cx="5412606" cy="2333297"/>
          </a:xfrm>
        </p:spPr>
        <p:txBody>
          <a:bodyPr>
            <a:noAutofit/>
          </a:bodyPr>
          <a:lstStyle/>
          <a:p>
            <a:pPr algn="just"/>
            <a:r>
              <a:rPr lang="es-PE" altLang="ja-JP" sz="2400" dirty="0">
                <a:solidFill>
                  <a:schemeClr val="bg2">
                    <a:lumMod val="50000"/>
                  </a:schemeClr>
                </a:solidFill>
              </a:rPr>
              <a:t>Aportar a la mejora de la protección de niños, niñas y adolescentes frente al riesgo de desastres, el maltrato y el abuso sexual en el ámbito escola</a:t>
            </a:r>
            <a:r>
              <a:rPr lang="es-PE" altLang="ja-JP" sz="2400" dirty="0">
                <a:solidFill>
                  <a:schemeClr val="tx1"/>
                </a:solidFill>
              </a:rPr>
              <a:t>r.</a:t>
            </a:r>
            <a:endParaRPr kumimoji="1" lang="es-PE" altLang="ja-JP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36"/>
    </mc:Choice>
    <mc:Fallback xmlns="">
      <p:transition advTm="693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23"/>
          <p:cNvSpPr>
            <a:spLocks noGrp="1"/>
          </p:cNvSpPr>
          <p:nvPr>
            <p:ph type="title"/>
          </p:nvPr>
        </p:nvSpPr>
        <p:spPr>
          <a:xfrm>
            <a:off x="1475656" y="627534"/>
            <a:ext cx="7128792" cy="859739"/>
          </a:xfrm>
        </p:spPr>
        <p:txBody>
          <a:bodyPr>
            <a:normAutofit/>
          </a:bodyPr>
          <a:lstStyle/>
          <a:p>
            <a:r>
              <a:rPr lang="es-PE" altLang="ja-JP" sz="2700" b="1" dirty="0">
                <a:solidFill>
                  <a:schemeClr val="accent1"/>
                </a:solidFill>
                <a:latin typeface="+mn-lt"/>
              </a:rPr>
              <a:t>Beneficiarios y beneficiarias directas </a:t>
            </a:r>
            <a:endParaRPr kumimoji="1" lang="es-PE" altLang="ja-JP" sz="27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36"/>
          </p:nvPr>
        </p:nvSpPr>
        <p:spPr>
          <a:xfrm rot="18900000">
            <a:off x="794654" y="2156821"/>
            <a:ext cx="1836574" cy="435310"/>
          </a:xfrm>
        </p:spPr>
        <p:txBody>
          <a:bodyPr/>
          <a:lstStyle/>
          <a:p>
            <a:r>
              <a:rPr kumimoji="1" lang="es-PE" altLang="ja-JP" dirty="0">
                <a:solidFill>
                  <a:schemeClr val="tx1"/>
                </a:solidFill>
                <a:latin typeface="+mn-lt"/>
              </a:rPr>
              <a:t>Estudiantes</a:t>
            </a: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PE" altLang="ja-JP">
                <a:solidFill>
                  <a:schemeClr val="tx1"/>
                </a:solidFill>
                <a:latin typeface="+mn-lt"/>
              </a:rPr>
              <a:t>Docentes</a:t>
            </a:r>
            <a:endParaRPr kumimoji="1" lang="es-PE" altLang="ja-JP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38"/>
          </p:nvPr>
        </p:nvSpPr>
        <p:spPr>
          <a:xfrm rot="18900000">
            <a:off x="3600163" y="2203568"/>
            <a:ext cx="1786635" cy="435310"/>
          </a:xfrm>
        </p:spPr>
        <p:txBody>
          <a:bodyPr/>
          <a:lstStyle/>
          <a:p>
            <a:r>
              <a:rPr kumimoji="1" lang="es-PE" altLang="ja-JP" dirty="0">
                <a:solidFill>
                  <a:schemeClr val="tx1"/>
                </a:solidFill>
                <a:latin typeface="+mn-lt"/>
              </a:rPr>
              <a:t>Directivos</a:t>
            </a: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9"/>
          </p:nvPr>
        </p:nvSpPr>
        <p:spPr>
          <a:xfrm rot="18900000">
            <a:off x="4759863" y="2215111"/>
            <a:ext cx="2226627" cy="435310"/>
          </a:xfrm>
        </p:spPr>
        <p:txBody>
          <a:bodyPr/>
          <a:lstStyle/>
          <a:p>
            <a:r>
              <a:rPr kumimoji="1" lang="es-PE" altLang="ja-JP" dirty="0">
                <a:solidFill>
                  <a:schemeClr val="tx1"/>
                </a:solidFill>
                <a:latin typeface="+mn-lt"/>
              </a:rPr>
              <a:t>Administrativos</a:t>
            </a: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PE" altLang="ja-JP">
                <a:solidFill>
                  <a:schemeClr val="tx1"/>
                </a:solidFill>
                <a:latin typeface="+mn-lt"/>
              </a:rPr>
              <a:t>PPMMFF</a:t>
            </a:r>
            <a:endParaRPr kumimoji="1" lang="es-PE" altLang="ja-JP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5"/>
          </p:nvPr>
        </p:nvSpPr>
        <p:spPr>
          <a:xfrm>
            <a:off x="558254" y="3632770"/>
            <a:ext cx="8100859" cy="1072581"/>
          </a:xfrm>
        </p:spPr>
        <p:txBody>
          <a:bodyPr>
            <a:normAutofit lnSpcReduction="10000"/>
          </a:bodyPr>
          <a:lstStyle/>
          <a:p>
            <a:r>
              <a:rPr lang="es-ES" altLang="ja-JP" sz="1200" b="1" dirty="0">
                <a:solidFill>
                  <a:schemeClr val="tx1"/>
                </a:solidFill>
              </a:rPr>
              <a:t>BENEFICIARIOS Y BENEFICIARIAS INDIRECTAS</a:t>
            </a:r>
            <a:endParaRPr lang="es-PE" altLang="ja-JP" sz="1200" b="1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s-PE" altLang="ja-JP" sz="1200" dirty="0">
                <a:solidFill>
                  <a:schemeClr val="tx1"/>
                </a:solidFill>
              </a:rPr>
              <a:t>Redes educativas 14 y 15.</a:t>
            </a:r>
          </a:p>
          <a:p>
            <a:pPr marL="171450" indent="-171450">
              <a:buFontTx/>
              <a:buChar char="-"/>
            </a:pPr>
            <a:r>
              <a:rPr lang="es-PE" altLang="ja-JP" sz="1200" dirty="0">
                <a:solidFill>
                  <a:schemeClr val="tx1"/>
                </a:solidFill>
              </a:rPr>
              <a:t>Niños, niñas y adolescentes estudiantes, docentes y padres y madres de familia de otras escuelas públicas y privadas de la zona de Huachipa.</a:t>
            </a:r>
          </a:p>
          <a:p>
            <a:endParaRPr kumimoji="1" lang="es-PE" altLang="ja-JP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57"/>
    </mc:Choice>
    <mc:Fallback xmlns="">
      <p:transition advTm="97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>
          <a:xfrm>
            <a:off x="179512" y="2044430"/>
            <a:ext cx="3204590" cy="718330"/>
          </a:xfrm>
        </p:spPr>
        <p:txBody>
          <a:bodyPr>
            <a:normAutofit fontScale="92500" lnSpcReduction="10000"/>
          </a:bodyPr>
          <a:lstStyle/>
          <a:p>
            <a:r>
              <a:rPr lang="es-PE" altLang="ja-JP" sz="3600" b="1" dirty="0">
                <a:latin typeface="+mn-lt"/>
              </a:rPr>
              <a:t>Estrategias</a:t>
            </a:r>
            <a:endParaRPr kumimoji="1" lang="es-PE" altLang="ja-JP" sz="3600" b="1" dirty="0">
              <a:latin typeface="+mn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3563888" y="819419"/>
            <a:ext cx="5184576" cy="3168352"/>
          </a:xfrm>
        </p:spPr>
        <p:txBody>
          <a:bodyPr>
            <a:noAutofit/>
          </a:bodyPr>
          <a:lstStyle/>
          <a:p>
            <a:pPr algn="just"/>
            <a:r>
              <a:rPr lang="es-PE" sz="1800" dirty="0">
                <a:solidFill>
                  <a:schemeClr val="tx1"/>
                </a:solidFill>
              </a:rPr>
              <a:t>Promoción de una cultura de prevención de violencia y riesgos y desastres.</a:t>
            </a:r>
          </a:p>
          <a:p>
            <a:pPr algn="just"/>
            <a:r>
              <a:rPr lang="es-PE" sz="1800" dirty="0">
                <a:solidFill>
                  <a:schemeClr val="tx1"/>
                </a:solidFill>
              </a:rPr>
              <a:t>Fortalecimiento de capacidades.</a:t>
            </a:r>
          </a:p>
          <a:p>
            <a:pPr algn="just"/>
            <a:r>
              <a:rPr lang="es-PE" sz="1800" dirty="0">
                <a:solidFill>
                  <a:schemeClr val="tx1"/>
                </a:solidFill>
              </a:rPr>
              <a:t>Promoción de la participación de los niños, niñas y adolescentes y el desarrollo de sus capacidades de autocuidado.</a:t>
            </a:r>
          </a:p>
          <a:p>
            <a:pPr algn="just"/>
            <a:r>
              <a:rPr kumimoji="1" lang="es-ES" altLang="ja-JP" sz="1800" dirty="0">
                <a:solidFill>
                  <a:schemeClr val="tx1"/>
                </a:solidFill>
              </a:rPr>
              <a:t>Sensibilización e información a la comunidad educativa.</a:t>
            </a:r>
          </a:p>
          <a:p>
            <a:pPr algn="just"/>
            <a:r>
              <a:rPr lang="es-PE" sz="1800" dirty="0">
                <a:solidFill>
                  <a:schemeClr val="tx1"/>
                </a:solidFill>
              </a:rPr>
              <a:t>Acciones de prevención y protección frente a la violencia y riesgos de desastres.</a:t>
            </a:r>
            <a:endParaRPr kumimoji="1" lang="es-PE" altLang="ja-JP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36"/>
    </mc:Choice>
    <mc:Fallback xmlns="">
      <p:transition advTm="69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81304" y="448331"/>
            <a:ext cx="7159647" cy="601576"/>
          </a:xfrm>
          <a:solidFill>
            <a:schemeClr val="bg1"/>
          </a:solidFill>
        </p:spPr>
        <p:txBody>
          <a:bodyPr/>
          <a:lstStyle/>
          <a:p>
            <a:r>
              <a:rPr kumimoji="1" lang="es-PE" altLang="ja-JP" dirty="0">
                <a:solidFill>
                  <a:schemeClr val="accent1"/>
                </a:solidFill>
                <a:latin typeface="+mn-lt"/>
              </a:rPr>
              <a:t>Resultados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1"/>
          </p:nvPr>
        </p:nvSpPr>
        <p:spPr>
          <a:xfrm>
            <a:off x="417975" y="3283205"/>
            <a:ext cx="2425833" cy="360040"/>
          </a:xfrm>
        </p:spPr>
        <p:txBody>
          <a:bodyPr/>
          <a:lstStyle/>
          <a:p>
            <a:r>
              <a:rPr kumimoji="1" lang="es-PE" altLang="ja-JP" b="1" dirty="0">
                <a:latin typeface="+mn-lt"/>
              </a:rPr>
              <a:t>Resultado 1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160533" y="3486020"/>
            <a:ext cx="2683275" cy="611661"/>
          </a:xfrm>
        </p:spPr>
        <p:txBody>
          <a:bodyPr/>
          <a:lstStyle/>
          <a:p>
            <a:r>
              <a:rPr lang="es-PE" altLang="ja-JP" sz="1000" dirty="0">
                <a:solidFill>
                  <a:schemeClr val="tx1"/>
                </a:solidFill>
              </a:rPr>
              <a:t>2 comunidades educativas consolidan su experiencia de implementación de los PGRD y PPE</a:t>
            </a:r>
            <a:endParaRPr lang="es-PE" altLang="ja-JP" sz="600" dirty="0">
              <a:solidFill>
                <a:schemeClr val="tx1"/>
              </a:solidFill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5"/>
          </p:nvPr>
        </p:nvSpPr>
        <p:spPr>
          <a:xfrm>
            <a:off x="2365367" y="2346283"/>
            <a:ext cx="2425833" cy="360040"/>
          </a:xfrm>
        </p:spPr>
        <p:txBody>
          <a:bodyPr/>
          <a:lstStyle/>
          <a:p>
            <a:r>
              <a:rPr lang="es-PE" altLang="ja-JP" b="1" dirty="0">
                <a:latin typeface="+mn-lt"/>
              </a:rPr>
              <a:t>Resultado 2</a:t>
            </a: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6"/>
          </p:nvPr>
        </p:nvSpPr>
        <p:spPr>
          <a:xfrm>
            <a:off x="2123728" y="2536153"/>
            <a:ext cx="2683275" cy="611661"/>
          </a:xfrm>
        </p:spPr>
        <p:txBody>
          <a:bodyPr/>
          <a:lstStyle/>
          <a:p>
            <a:r>
              <a:rPr lang="es-PE" altLang="ja-JP" sz="1000" dirty="0">
                <a:solidFill>
                  <a:schemeClr val="tx1"/>
                </a:solidFill>
              </a:rPr>
              <a:t>Comunidades educativas ponen en práctica medidas de gestión de riesgos de desastres y prevención de NNA frente a la violencia</a:t>
            </a: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7"/>
          </p:nvPr>
        </p:nvSpPr>
        <p:spPr>
          <a:xfrm>
            <a:off x="4258746" y="1402762"/>
            <a:ext cx="2425833" cy="360040"/>
          </a:xfrm>
        </p:spPr>
        <p:txBody>
          <a:bodyPr/>
          <a:lstStyle/>
          <a:p>
            <a:r>
              <a:rPr lang="es-PE" altLang="ja-JP" b="1" dirty="0">
                <a:latin typeface="+mn-lt"/>
              </a:rPr>
              <a:t>Resultado 3</a:t>
            </a: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8"/>
          </p:nvPr>
        </p:nvSpPr>
        <p:spPr>
          <a:xfrm>
            <a:off x="3923928" y="1635646"/>
            <a:ext cx="2788914" cy="611661"/>
          </a:xfrm>
        </p:spPr>
        <p:txBody>
          <a:bodyPr/>
          <a:lstStyle/>
          <a:p>
            <a:r>
              <a:rPr lang="es-PE" altLang="ja-JP" sz="1000" dirty="0">
                <a:solidFill>
                  <a:schemeClr val="tx1"/>
                </a:solidFill>
              </a:rPr>
              <a:t>Instancias del circuito local de protección frente a la violencia y riesgos de desastres apoyan la puesta en práctica del PGRD y PPE</a:t>
            </a:r>
          </a:p>
        </p:txBody>
      </p:sp>
    </p:spTree>
    <p:extLst>
      <p:ext uri="{BB962C8B-B14F-4D97-AF65-F5344CB8AC3E}">
        <p14:creationId xmlns:p14="http://schemas.microsoft.com/office/powerpoint/2010/main" val="12365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93"/>
    </mc:Choice>
    <mc:Fallback xmlns="">
      <p:transition advTm="11493"/>
    </mc:Fallback>
  </mc:AlternateContent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1298</Words>
  <Application>Microsoft Office PowerPoint</Application>
  <PresentationFormat>Presentación en pantalla (16:9)</PresentationFormat>
  <Paragraphs>130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Arial</vt:lpstr>
      <vt:lpstr>Calibri</vt:lpstr>
      <vt:lpstr>Lato Light</vt:lpstr>
      <vt:lpstr>Open Sans Light</vt:lpstr>
      <vt:lpstr>Open Sans Semibold</vt:lpstr>
      <vt:lpstr>Roboto Slab Regular</vt:lpstr>
      <vt:lpstr>Route 159 Bold</vt:lpstr>
      <vt:lpstr>Route 159 Light</vt:lpstr>
      <vt:lpstr>Route 159 SemiBold</vt:lpstr>
      <vt:lpstr>Route 159 UltraLight</vt:lpstr>
      <vt:lpstr>Kent template</vt:lpstr>
      <vt:lpstr>ESCUELAS SEGURAS</vt:lpstr>
      <vt:lpstr>Presentación de PowerPoint</vt:lpstr>
      <vt:lpstr>Presentación de PowerPoint</vt:lpstr>
      <vt:lpstr>KCDJ,MIDIDI</vt:lpstr>
      <vt:lpstr>L</vt:lpstr>
      <vt:lpstr>Presentación de PowerPoint</vt:lpstr>
      <vt:lpstr>Beneficiarios y beneficiarias directas 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Aspectos a considerar</vt:lpstr>
      <vt:lpstr>Política de Protección Escolar</vt:lpstr>
      <vt:lpstr>Aspectos considerados</vt:lpstr>
      <vt:lpstr>Instituciones aliadas</vt:lpstr>
      <vt:lpstr>Presentación de PowerPoint</vt:lpstr>
      <vt:lpstr>Presentación de PowerPoint</vt:lpstr>
      <vt:lpstr>Presentación de PowerPoint</vt:lpstr>
      <vt:lpstr>Presentación de PowerPoint</vt:lpstr>
      <vt:lpstr>Fase I</vt:lpstr>
      <vt:lpstr>Nuestros productos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USUARIO</dc:creator>
  <cp:lastModifiedBy>GUILLERMO</cp:lastModifiedBy>
  <cp:revision>35</cp:revision>
  <dcterms:modified xsi:type="dcterms:W3CDTF">2020-05-28T13:16:04Z</dcterms:modified>
</cp:coreProperties>
</file>